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4" d="100"/>
          <a:sy n="84" d="100"/>
        </p:scale>
        <p:origin x="1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NRo8TluH7KI"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In the past the Name Node was a single point of failure  (There was an optional SecondaryNameNode that can be hosted on a separate machine. It only creates checkpoints of the namespace by merging the edits file into the fsimage file and does not provide any real redundancy. Hadoop 0.21+ has a BackupNameNode that is part of a plan to have an HA name service, but it needs active contributions from the people who want it (i.e. you) to make it Highly Available.)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https://hadoop.apache.org/docs/r1.2.1/mapred_tutorial.html#Source+Code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rPr u="sng">
                <a:hlinkClick r:id="rId3"/>
              </a:rPr>
              <a:t>https://www.youtube.com/watch?v=NRo8TluH7KI</a:t>
            </a:r>
          </a:p>
          <a:p>
            <a:r>
              <a:t>https://blog.knoldus.com/rdd-sparks-fault-tolerant-in-memory-weapon/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https://www.tutorialspoint.com/spark_sql/spark_sql_dataframes.htm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3289300"/>
            <a:ext cx="4038600" cy="60579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1485900" y="368300"/>
            <a:ext cx="11849101" cy="790077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698500"/>
            <a:ext cx="4038600" cy="60579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190500" y="190500"/>
            <a:ext cx="12649200" cy="8434262"/>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1600200" y="-19050"/>
            <a:ext cx="16478250" cy="10987405"/>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2"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3"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4"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25"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26"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27"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28"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29" name="DATE"/>
          <p:cNvSpPr txBox="1">
            <a:spLocks noGrp="1"/>
          </p:cNvSpPr>
          <p:nvPr>
            <p:ph type="body" sz="quarter" idx="17"/>
          </p:nvPr>
        </p:nvSpPr>
        <p:spPr>
          <a:xfrm>
            <a:off x="1422400"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30" name="Image"/>
          <p:cNvSpPr>
            <a:spLocks noGrp="1"/>
          </p:cNvSpPr>
          <p:nvPr>
            <p:ph type="pic" idx="18"/>
          </p:nvPr>
        </p:nvSpPr>
        <p:spPr>
          <a:xfrm>
            <a:off x="368300" y="-368300"/>
            <a:ext cx="12268200" cy="8180218"/>
          </a:xfrm>
          <a:prstGeom prst="rect">
            <a:avLst/>
          </a:prstGeom>
        </p:spPr>
        <p:txBody>
          <a:bodyPr lIns="91439" tIns="45719" rIns="91439" bIns="45719" anchor="t">
            <a:noAutofit/>
          </a:bodyPr>
          <a:lstStyle/>
          <a:p>
            <a:endParaRPr/>
          </a:p>
        </p:txBody>
      </p:sp>
      <p:sp>
        <p:nvSpPr>
          <p:cNvPr id="31"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32"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101600"/>
            <a:ext cx="4851400" cy="72771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57800" y="368300"/>
            <a:ext cx="249555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2260600"/>
            <a:ext cx="3327400" cy="49911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101600"/>
            <a:ext cx="4851400" cy="72771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883412" y="984541"/>
            <a:ext cx="5194301" cy="7791449"/>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half" idx="13"/>
          </p:nvPr>
        </p:nvSpPr>
        <p:spPr>
          <a:xfrm>
            <a:off x="7645400" y="2413000"/>
            <a:ext cx="4292600" cy="64389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hyperlink" Target="https://ofirm.wordpress.com/2014/01/18/exploring-hdfs-block-placement-policy/"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2E-rjuKVEh8" TargetMode="External"/><Relationship Id="rId2" Type="http://schemas.openxmlformats.org/officeDocument/2006/relationships/hyperlink" Target="https://www.guru99.com/learn-hdfs-a-beginners-guide.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hwCh4OMjLK0" TargetMode="External"/><Relationship Id="rId2" Type="http://schemas.openxmlformats.org/officeDocument/2006/relationships/hyperlink" Target="https://www.guru99.com/learn-hdfs-a-beginners-guide.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apReduc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iki.apache.org/hadoop/TaskTracker" TargetMode="External"/><Relationship Id="rId2" Type="http://schemas.openxmlformats.org/officeDocument/2006/relationships/hyperlink" Target="https://wiki.apache.org/hadoop/NameNode" TargetMode="External"/><Relationship Id="rId1" Type="http://schemas.openxmlformats.org/officeDocument/2006/relationships/slideLayout" Target="../slideLayouts/slideLayout6.xml"/><Relationship Id="rId4" Type="http://schemas.openxmlformats.org/officeDocument/2006/relationships/hyperlink" Target="http://wiki.apache.or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dask.org/en/lates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oundex" TargetMode="External"/><Relationship Id="rId2" Type="http://schemas.openxmlformats.org/officeDocument/2006/relationships/hyperlink" Target="https://en.wikipedia.org/wiki/Levenshtein_distance"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elephant-2066383_1920.jpg" descr="elephant-2066383_1920.jpg"/>
          <p:cNvPicPr>
            <a:picLocks noGrp="1" noChangeAspect="1"/>
          </p:cNvPicPr>
          <p:nvPr>
            <p:ph type="pic" idx="13"/>
          </p:nvPr>
        </p:nvPicPr>
        <p:blipFill>
          <a:blip r:embed="rId2"/>
          <a:srcRect t="2989" b="2989"/>
          <a:stretch>
            <a:fillRect/>
          </a:stretch>
        </p:blipFill>
        <p:spPr>
          <a:xfrm>
            <a:off x="368300" y="304800"/>
            <a:ext cx="12268437" cy="7695876"/>
          </a:xfrm>
          <a:prstGeom prst="rect">
            <a:avLst/>
          </a:prstGeom>
        </p:spPr>
      </p:pic>
      <p:sp>
        <p:nvSpPr>
          <p:cNvPr id="168" name="The Art of Analyzing Big Data- The Data Scientist’s Toolbox - LecTURE 10"/>
          <p:cNvSpPr txBox="1">
            <a:spLocks noGrp="1"/>
          </p:cNvSpPr>
          <p:nvPr>
            <p:ph type="title"/>
          </p:nvPr>
        </p:nvSpPr>
        <p:spPr>
          <a:xfrm>
            <a:off x="368300" y="8332313"/>
            <a:ext cx="12268200" cy="620074"/>
          </a:xfrm>
          <a:prstGeom prst="rect">
            <a:avLst/>
          </a:prstGeom>
        </p:spPr>
        <p:txBody>
          <a:bodyPr>
            <a:noAutofit/>
          </a:bodyPr>
          <a:lstStyle>
            <a:lvl1pPr defTabSz="239522">
              <a:defRPr sz="2952"/>
            </a:lvl1pPr>
          </a:lstStyle>
          <a:p>
            <a:r>
              <a:rPr sz="2800" dirty="0"/>
              <a:t>The Art of Analyzing Big Data- The Data Scientist’s Toolbox - </a:t>
            </a:r>
            <a:r>
              <a:rPr lang="en-US" sz="2800" dirty="0"/>
              <a:t>Lecture</a:t>
            </a:r>
            <a:r>
              <a:rPr sz="2800" dirty="0"/>
              <a:t> 10</a:t>
            </a:r>
          </a:p>
        </p:txBody>
      </p:sp>
      <p:sp>
        <p:nvSpPr>
          <p:cNvPr id="169" name="DR. MICHAEL FIRE"/>
          <p:cNvSpPr txBox="1">
            <a:spLocks noGrp="1"/>
          </p:cNvSpPr>
          <p:nvPr>
            <p:ph type="body" sz="quarter" idx="1"/>
          </p:nvPr>
        </p:nvSpPr>
        <p:spPr>
          <a:prstGeom prst="rect">
            <a:avLst/>
          </a:prstGeom>
        </p:spPr>
        <p:txBody>
          <a:bodyPr/>
          <a:lstStyle>
            <a:lvl1pPr defTabSz="514095">
              <a:defRPr sz="2112"/>
            </a:lvl1pPr>
          </a:lstStyle>
          <a:p>
            <a:r>
              <a:t>DR. MICHAEL FIRE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Block Placement Policy"/>
          <p:cNvSpPr txBox="1">
            <a:spLocks noGrp="1"/>
          </p:cNvSpPr>
          <p:nvPr>
            <p:ph type="title"/>
          </p:nvPr>
        </p:nvSpPr>
        <p:spPr>
          <a:prstGeom prst="rect">
            <a:avLst/>
          </a:prstGeom>
        </p:spPr>
        <p:txBody>
          <a:bodyPr/>
          <a:lstStyle/>
          <a:p>
            <a:r>
              <a:t>Block Placement Policy</a:t>
            </a:r>
          </a:p>
        </p:txBody>
      </p:sp>
      <p:sp>
        <p:nvSpPr>
          <p:cNvPr id="204" name="— HDFS is designed to reliably store very large files across machines…"/>
          <p:cNvSpPr txBox="1"/>
          <p:nvPr/>
        </p:nvSpPr>
        <p:spPr>
          <a:xfrm>
            <a:off x="622225" y="2741291"/>
            <a:ext cx="11760350" cy="284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5000"/>
              </a:lnSpc>
              <a:defRPr sz="3000">
                <a:solidFill>
                  <a:srgbClr val="000000"/>
                </a:solidFill>
                <a:latin typeface="Helvetica"/>
                <a:ea typeface="Helvetica"/>
                <a:cs typeface="Helvetica"/>
                <a:sym typeface="Helvetica"/>
              </a:defRPr>
            </a:pPr>
            <a:r>
              <a:t>— HDFS is designed to </a:t>
            </a:r>
            <a:r>
              <a:rPr b="1"/>
              <a:t>reliably store very large files</a:t>
            </a:r>
            <a:r>
              <a:t> across machines</a:t>
            </a: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Each</a:t>
            </a:r>
            <a:r>
              <a:rPr b="1"/>
              <a:t> file is a sequence of blocks</a:t>
            </a: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The </a:t>
            </a:r>
            <a:r>
              <a:rPr b="1"/>
              <a:t>blocks of a file are replicated for fault </a:t>
            </a:r>
            <a:r>
              <a:t>tolerance</a:t>
            </a: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The </a:t>
            </a:r>
            <a:r>
              <a:rPr b="1"/>
              <a:t>block size and replication factor are configurable per file</a:t>
            </a: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The NameNode makes all decisions regarding replication of blocks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 name="Data Replication"/>
          <p:cNvSpPr txBox="1">
            <a:spLocks noGrp="1"/>
          </p:cNvSpPr>
          <p:nvPr>
            <p:ph type="title"/>
          </p:nvPr>
        </p:nvSpPr>
        <p:spPr>
          <a:prstGeom prst="rect">
            <a:avLst/>
          </a:prstGeom>
        </p:spPr>
        <p:txBody>
          <a:bodyPr/>
          <a:lstStyle/>
          <a:p>
            <a:r>
              <a:t>Data Replication</a:t>
            </a:r>
          </a:p>
        </p:txBody>
      </p:sp>
      <p:sp>
        <p:nvSpPr>
          <p:cNvPr id="207" name="Each copy of the block is called a replica…"/>
          <p:cNvSpPr txBox="1"/>
          <p:nvPr/>
        </p:nvSpPr>
        <p:spPr>
          <a:xfrm>
            <a:off x="622225" y="2055491"/>
            <a:ext cx="11760350" cy="421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Each copy of the block is called a replica</a:t>
            </a: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endParaRPr/>
          </a:p>
          <a:p>
            <a:pPr marL="370416"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rPr u="sng">
                <a:hlinkClick r:id="rId2"/>
              </a:rPr>
              <a:t>Default block placement policy</a:t>
            </a:r>
          </a:p>
          <a:p>
            <a:pPr marL="814916" lvl="1"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First replica is placed on the local node</a:t>
            </a:r>
          </a:p>
          <a:p>
            <a:pPr marL="814916" lvl="1"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Second replica is placed in a different rack</a:t>
            </a:r>
          </a:p>
          <a:p>
            <a:pPr marL="814916" lvl="1"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Third replica is placed in the same rack as the second replica</a:t>
            </a:r>
          </a:p>
          <a:p>
            <a:pPr marL="814916" lvl="1" indent="-370416" algn="l" defTabSz="457200">
              <a:lnSpc>
                <a:spcPts val="5000"/>
              </a:lnSpc>
              <a:buClr>
                <a:srgbClr val="777775"/>
              </a:buClr>
              <a:buSzPct val="115000"/>
              <a:buChar char="-"/>
              <a:defRPr sz="3000">
                <a:solidFill>
                  <a:srgbClr val="000000"/>
                </a:solidFill>
                <a:latin typeface="Helvetica"/>
                <a:ea typeface="Helvetica"/>
                <a:cs typeface="Helvetica"/>
                <a:sym typeface="Helvetica"/>
              </a:defRPr>
            </a:pPr>
            <a:r>
              <a:t>If there are more replicas – spread them across the rest of the racks</a:t>
            </a:r>
          </a:p>
        </p:txBody>
      </p:sp>
      <p:pic>
        <p:nvPicPr>
          <p:cNvPr id="208" name="Image" descr="Image"/>
          <p:cNvPicPr>
            <a:picLocks noChangeAspect="1"/>
          </p:cNvPicPr>
          <p:nvPr/>
        </p:nvPicPr>
        <p:blipFill>
          <a:blip r:embed="rId3"/>
          <a:stretch>
            <a:fillRect/>
          </a:stretch>
        </p:blipFill>
        <p:spPr>
          <a:xfrm>
            <a:off x="7700737" y="6075424"/>
            <a:ext cx="4669223" cy="322678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0" name="Read Operation"/>
          <p:cNvSpPr txBox="1">
            <a:spLocks noGrp="1"/>
          </p:cNvSpPr>
          <p:nvPr>
            <p:ph type="title"/>
          </p:nvPr>
        </p:nvSpPr>
        <p:spPr>
          <a:prstGeom prst="rect">
            <a:avLst/>
          </a:prstGeom>
        </p:spPr>
        <p:txBody>
          <a:bodyPr/>
          <a:lstStyle/>
          <a:p>
            <a:r>
              <a:t>Read Operation</a:t>
            </a:r>
          </a:p>
        </p:txBody>
      </p:sp>
      <p:sp>
        <p:nvSpPr>
          <p:cNvPr id="211" name="Initiation of read request (open file)…"/>
          <p:cNvSpPr txBox="1"/>
          <p:nvPr/>
        </p:nvSpPr>
        <p:spPr>
          <a:xfrm>
            <a:off x="870598" y="2191447"/>
            <a:ext cx="11263604" cy="6366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100">
                <a:solidFill>
                  <a:srgbClr val="000000"/>
                </a:solidFill>
                <a:latin typeface="Helvetica Neue"/>
                <a:ea typeface="Helvetica Neue"/>
                <a:cs typeface="Helvetica Neue"/>
                <a:sym typeface="Helvetica Neue"/>
              </a:defRPr>
            </a:pPr>
            <a:endParaRPr/>
          </a:p>
          <a:p>
            <a:pPr marL="635000" indent="-635000" algn="l">
              <a:buSzPct val="100000"/>
              <a:buAutoNum type="arabicPeriod"/>
              <a:defRPr sz="3100">
                <a:solidFill>
                  <a:srgbClr val="000000"/>
                </a:solidFill>
                <a:latin typeface="Helvetica Neue"/>
                <a:ea typeface="Helvetica Neue"/>
                <a:cs typeface="Helvetica Neue"/>
                <a:sym typeface="Helvetica Neue"/>
              </a:defRPr>
            </a:pPr>
            <a:r>
              <a:t>Initiation of read request (open file)</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Connects to the NameNode metadata information such as the locations of the blocks of the file</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Addresses of the DataNodes having a copy of that block is are returned back</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Read the data directly from the data nodes (NameNode also provides also a </a:t>
            </a:r>
            <a:r>
              <a:rPr b="1"/>
              <a:t>token</a:t>
            </a:r>
            <a:r>
              <a:t> which is used for authentication)</a:t>
            </a:r>
          </a:p>
          <a:p>
            <a:pPr algn="l">
              <a:defRPr sz="3100">
                <a:solidFill>
                  <a:srgbClr val="000000"/>
                </a:solidFill>
                <a:latin typeface="Helvetica Neue"/>
                <a:ea typeface="Helvetica Neue"/>
                <a:cs typeface="Helvetica Neue"/>
                <a:sym typeface="Helvetica Neue"/>
              </a:defRPr>
            </a:pPr>
            <a:endParaRPr/>
          </a:p>
          <a:p>
            <a:pPr algn="l">
              <a:defRPr sz="3100">
                <a:solidFill>
                  <a:srgbClr val="000000"/>
                </a:solidFill>
                <a:latin typeface="Helvetica Neue"/>
                <a:ea typeface="Helvetica Neue"/>
                <a:cs typeface="Helvetica Neue"/>
                <a:sym typeface="Helvetica Neue"/>
              </a:defRPr>
            </a:pPr>
            <a:r>
              <a:t>See also </a:t>
            </a:r>
          </a:p>
          <a:p>
            <a:pPr algn="l">
              <a:defRPr sz="3100">
                <a:solidFill>
                  <a:srgbClr val="000000"/>
                </a:solidFill>
                <a:latin typeface="Helvetica Neue"/>
                <a:ea typeface="Helvetica Neue"/>
                <a:cs typeface="Helvetica Neue"/>
                <a:sym typeface="Helvetica Neue"/>
              </a:defRPr>
            </a:pPr>
            <a:r>
              <a:t>[1] </a:t>
            </a:r>
            <a:r>
              <a:rPr u="sng">
                <a:hlinkClick r:id="rId2"/>
              </a:rPr>
              <a:t>HDFS Tutorial: Architecture, Read &amp; Write Operation using Java API</a:t>
            </a:r>
            <a:r>
              <a:t> </a:t>
            </a:r>
          </a:p>
          <a:p>
            <a:pPr algn="l">
              <a:defRPr sz="3100">
                <a:solidFill>
                  <a:srgbClr val="000000"/>
                </a:solidFill>
                <a:latin typeface="Helvetica Neue"/>
                <a:ea typeface="Helvetica Neue"/>
                <a:cs typeface="Helvetica Neue"/>
                <a:sym typeface="Helvetica Neue"/>
              </a:defRPr>
            </a:pPr>
            <a:r>
              <a:t>[2] </a:t>
            </a:r>
            <a:r>
              <a:rPr u="sng">
                <a:hlinkClick r:id="rId3"/>
              </a:rPr>
              <a:t>How to read data in HDFS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3" name="Write Operation"/>
          <p:cNvSpPr txBox="1">
            <a:spLocks noGrp="1"/>
          </p:cNvSpPr>
          <p:nvPr>
            <p:ph type="title"/>
          </p:nvPr>
        </p:nvSpPr>
        <p:spPr>
          <a:prstGeom prst="rect">
            <a:avLst/>
          </a:prstGeom>
        </p:spPr>
        <p:txBody>
          <a:bodyPr/>
          <a:lstStyle/>
          <a:p>
            <a:r>
              <a:t>Write Operation</a:t>
            </a:r>
          </a:p>
        </p:txBody>
      </p:sp>
      <p:sp>
        <p:nvSpPr>
          <p:cNvPr id="214" name="Initiation of write request (create file)…"/>
          <p:cNvSpPr txBox="1"/>
          <p:nvPr/>
        </p:nvSpPr>
        <p:spPr>
          <a:xfrm>
            <a:off x="870598" y="2433732"/>
            <a:ext cx="11263604" cy="5881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100">
                <a:solidFill>
                  <a:srgbClr val="000000"/>
                </a:solidFill>
                <a:latin typeface="Helvetica Neue"/>
                <a:ea typeface="Helvetica Neue"/>
                <a:cs typeface="Helvetica Neue"/>
                <a:sym typeface="Helvetica Neue"/>
              </a:defRPr>
            </a:pPr>
            <a:endParaRPr/>
          </a:p>
          <a:p>
            <a:pPr marL="635000" indent="-635000" algn="l">
              <a:buSzPct val="100000"/>
              <a:buAutoNum type="arabicPeriod"/>
              <a:defRPr sz="3100">
                <a:solidFill>
                  <a:srgbClr val="000000"/>
                </a:solidFill>
                <a:latin typeface="Helvetica Neue"/>
                <a:ea typeface="Helvetica Neue"/>
                <a:cs typeface="Helvetica Neue"/>
                <a:sym typeface="Helvetica Neue"/>
              </a:defRPr>
            </a:pPr>
            <a:r>
              <a:t>Initiation of write request (create file)</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NameNode checks if file exists and if user has enough permissions</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NameNode provides data about DataNodes to write the data to</a:t>
            </a:r>
          </a:p>
          <a:p>
            <a:pPr marL="635000" indent="-635000" algn="l">
              <a:buSzPct val="100000"/>
              <a:buAutoNum type="arabicPeriod"/>
              <a:defRPr sz="3100">
                <a:solidFill>
                  <a:srgbClr val="000000"/>
                </a:solidFill>
                <a:latin typeface="Helvetica Neue"/>
                <a:ea typeface="Helvetica Neue"/>
                <a:cs typeface="Helvetica Neue"/>
                <a:sym typeface="Helvetica Neue"/>
              </a:defRPr>
            </a:pPr>
            <a:r>
              <a:t>The data will be replicated by the DataNode</a:t>
            </a:r>
          </a:p>
          <a:p>
            <a:pPr algn="l">
              <a:defRPr sz="3100">
                <a:solidFill>
                  <a:srgbClr val="000000"/>
                </a:solidFill>
                <a:latin typeface="Helvetica Neue"/>
                <a:ea typeface="Helvetica Neue"/>
                <a:cs typeface="Helvetica Neue"/>
                <a:sym typeface="Helvetica Neue"/>
              </a:defRPr>
            </a:pPr>
            <a:endParaRPr/>
          </a:p>
          <a:p>
            <a:pPr algn="l">
              <a:defRPr sz="3100">
                <a:solidFill>
                  <a:srgbClr val="000000"/>
                </a:solidFill>
                <a:latin typeface="Helvetica Neue"/>
                <a:ea typeface="Helvetica Neue"/>
                <a:cs typeface="Helvetica Neue"/>
                <a:sym typeface="Helvetica Neue"/>
              </a:defRPr>
            </a:pPr>
            <a:r>
              <a:t>See also </a:t>
            </a:r>
          </a:p>
          <a:p>
            <a:pPr algn="l">
              <a:defRPr sz="3100">
                <a:solidFill>
                  <a:srgbClr val="000000"/>
                </a:solidFill>
                <a:latin typeface="Helvetica Neue"/>
                <a:ea typeface="Helvetica Neue"/>
                <a:cs typeface="Helvetica Neue"/>
                <a:sym typeface="Helvetica Neue"/>
              </a:defRPr>
            </a:pPr>
            <a:r>
              <a:t>[1] </a:t>
            </a:r>
            <a:r>
              <a:rPr u="sng">
                <a:hlinkClick r:id="rId2"/>
              </a:rPr>
              <a:t>HDFS Tutorial: Architecture, Read &amp; Write Operation using Java API</a:t>
            </a:r>
            <a:r>
              <a:t> </a:t>
            </a:r>
          </a:p>
          <a:p>
            <a:pPr algn="l">
              <a:defRPr sz="3100">
                <a:solidFill>
                  <a:srgbClr val="000000"/>
                </a:solidFill>
                <a:latin typeface="Helvetica Neue"/>
                <a:ea typeface="Helvetica Neue"/>
                <a:cs typeface="Helvetica Neue"/>
                <a:sym typeface="Helvetica Neue"/>
              </a:defRPr>
            </a:pPr>
            <a:r>
              <a:t>[2] </a:t>
            </a:r>
            <a:r>
              <a:rPr u="sng">
                <a:hlinkClick r:id="rId3"/>
              </a:rPr>
              <a:t>How to write data in HDFS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 name="HDFS - Shell (Samples)"/>
          <p:cNvSpPr txBox="1">
            <a:spLocks noGrp="1"/>
          </p:cNvSpPr>
          <p:nvPr>
            <p:ph type="title"/>
          </p:nvPr>
        </p:nvSpPr>
        <p:spPr>
          <a:prstGeom prst="rect">
            <a:avLst/>
          </a:prstGeom>
        </p:spPr>
        <p:txBody>
          <a:bodyPr/>
          <a:lstStyle/>
          <a:p>
            <a:r>
              <a:t>HDFS - Shell (Samples)</a:t>
            </a:r>
          </a:p>
        </p:txBody>
      </p:sp>
      <p:sp>
        <p:nvSpPr>
          <p:cNvPr id="217" name="List files:…"/>
          <p:cNvSpPr txBox="1"/>
          <p:nvPr/>
        </p:nvSpPr>
        <p:spPr>
          <a:xfrm>
            <a:off x="971057" y="2368600"/>
            <a:ext cx="5379883" cy="504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1">
                <a:solidFill>
                  <a:srgbClr val="53585F"/>
                </a:solidFill>
                <a:latin typeface="Helvetica Neue"/>
                <a:ea typeface="Helvetica Neue"/>
                <a:cs typeface="Helvetica Neue"/>
                <a:sym typeface="Helvetica Neue"/>
              </a:defRPr>
            </a:pPr>
            <a:r>
              <a:t>List files:</a:t>
            </a:r>
          </a:p>
          <a:p>
            <a:pPr algn="l">
              <a:defRPr>
                <a:solidFill>
                  <a:srgbClr val="53585F"/>
                </a:solidFill>
                <a:latin typeface="Helvetica Neue"/>
                <a:ea typeface="Helvetica Neue"/>
                <a:cs typeface="Helvetica Neue"/>
                <a:sym typeface="Helvetica Neue"/>
              </a:defRPr>
            </a:pPr>
            <a:r>
              <a:t>$ hdfs dfs -ls / </a:t>
            </a:r>
          </a:p>
          <a:p>
            <a:pPr algn="l">
              <a:defRPr>
                <a:solidFill>
                  <a:srgbClr val="53585F"/>
                </a:solidFill>
                <a:latin typeface="Helvetica Neue"/>
                <a:ea typeface="Helvetica Neue"/>
                <a:cs typeface="Helvetica Neue"/>
                <a:sym typeface="Helvetica Neue"/>
              </a:defRPr>
            </a:pPr>
            <a:r>
              <a:t>$ hdfs dfs -l -R /var</a:t>
            </a:r>
          </a:p>
          <a:p>
            <a:pPr algn="l">
              <a:defRPr>
                <a:solidFill>
                  <a:srgbClr val="53585F"/>
                </a:solidFill>
                <a:latin typeface="Helvetica Neue"/>
                <a:ea typeface="Helvetica Neue"/>
                <a:cs typeface="Helvetica Neue"/>
                <a:sym typeface="Helvetica Neue"/>
              </a:defRPr>
            </a:pPr>
            <a:endParaRPr/>
          </a:p>
          <a:p>
            <a:pPr algn="l">
              <a:defRPr b="1">
                <a:solidFill>
                  <a:srgbClr val="53585F"/>
                </a:solidFill>
                <a:latin typeface="Helvetica Neue"/>
                <a:ea typeface="Helvetica Neue"/>
                <a:cs typeface="Helvetica Neue"/>
                <a:sym typeface="Helvetica Neue"/>
              </a:defRPr>
            </a:pPr>
            <a:r>
              <a:t>Disk usage:</a:t>
            </a:r>
          </a:p>
          <a:p>
            <a:pPr algn="l">
              <a:defRPr>
                <a:solidFill>
                  <a:srgbClr val="53585F"/>
                </a:solidFill>
                <a:latin typeface="Helvetica Neue"/>
                <a:ea typeface="Helvetica Neue"/>
                <a:cs typeface="Helvetica Neue"/>
                <a:sym typeface="Helvetica Neue"/>
              </a:defRPr>
            </a:pPr>
            <a:r>
              <a:t>$ hdfs dfs -df -h /</a:t>
            </a:r>
          </a:p>
          <a:p>
            <a:pPr algn="l">
              <a:defRPr>
                <a:solidFill>
                  <a:srgbClr val="53585F"/>
                </a:solidFill>
                <a:latin typeface="Helvetica Neue"/>
                <a:ea typeface="Helvetica Neue"/>
                <a:cs typeface="Helvetica Neue"/>
                <a:sym typeface="Helvetica Neue"/>
              </a:defRPr>
            </a:pPr>
            <a:endParaRPr/>
          </a:p>
          <a:p>
            <a:pPr algn="l">
              <a:defRPr b="1">
                <a:solidFill>
                  <a:srgbClr val="53585F"/>
                </a:solidFill>
                <a:latin typeface="Helvetica Neue"/>
                <a:ea typeface="Helvetica Neue"/>
                <a:cs typeface="Helvetica Neue"/>
                <a:sym typeface="Helvetica Neue"/>
              </a:defRPr>
            </a:pPr>
            <a:r>
              <a:t>Create Directory:</a:t>
            </a:r>
          </a:p>
          <a:p>
            <a:pPr algn="l">
              <a:defRPr>
                <a:solidFill>
                  <a:srgbClr val="53585F"/>
                </a:solidFill>
                <a:latin typeface="Helvetica Neue"/>
                <a:ea typeface="Helvetica Neue"/>
                <a:cs typeface="Helvetica Neue"/>
                <a:sym typeface="Helvetica Neue"/>
              </a:defRPr>
            </a:pPr>
            <a:r>
              <a:t>$ hdfs dfs -mkdir mydata</a:t>
            </a:r>
          </a:p>
        </p:txBody>
      </p:sp>
      <p:sp>
        <p:nvSpPr>
          <p:cNvPr id="218" name="Copy files to/from HDFS:…"/>
          <p:cNvSpPr txBox="1"/>
          <p:nvPr/>
        </p:nvSpPr>
        <p:spPr>
          <a:xfrm>
            <a:off x="6822420" y="2302567"/>
            <a:ext cx="6164067" cy="723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1">
                <a:solidFill>
                  <a:srgbClr val="53585F"/>
                </a:solidFill>
                <a:latin typeface="Helvetica Neue"/>
                <a:ea typeface="Helvetica Neue"/>
                <a:cs typeface="Helvetica Neue"/>
                <a:sym typeface="Helvetica Neue"/>
              </a:defRPr>
            </a:pPr>
            <a:r>
              <a:t>Copy files to/from HDFS:</a:t>
            </a:r>
          </a:p>
          <a:p>
            <a:pPr algn="l">
              <a:defRPr>
                <a:solidFill>
                  <a:srgbClr val="53585F"/>
                </a:solidFill>
                <a:latin typeface="Helvetica Neue"/>
                <a:ea typeface="Helvetica Neue"/>
                <a:cs typeface="Helvetica Neue"/>
                <a:sym typeface="Helvetica Neue"/>
              </a:defRPr>
            </a:pPr>
            <a:r>
              <a:t>$ hdfs dfs -copyFromLocal</a:t>
            </a:r>
          </a:p>
          <a:p>
            <a:pPr algn="l">
              <a:defRPr>
                <a:solidFill>
                  <a:srgbClr val="53585F"/>
                </a:solidFill>
                <a:latin typeface="Helvetica Neue"/>
                <a:ea typeface="Helvetica Neue"/>
                <a:cs typeface="Helvetica Neue"/>
                <a:sym typeface="Helvetica Neue"/>
              </a:defRPr>
            </a:pPr>
            <a:r>
              <a:t>$ hdfs dfs -copyToLocal</a:t>
            </a:r>
            <a:r>
              <a:rPr sz="1200">
                <a:solidFill>
                  <a:srgbClr val="000000"/>
                </a:solidFill>
                <a:latin typeface="Times Roman"/>
                <a:ea typeface="Times Roman"/>
                <a:cs typeface="Times Roman"/>
                <a:sym typeface="Times Roman"/>
              </a:rPr>
              <a:t> </a:t>
            </a:r>
          </a:p>
          <a:p>
            <a:pPr algn="l">
              <a:defRPr>
                <a:solidFill>
                  <a:srgbClr val="53585F"/>
                </a:solidFill>
                <a:latin typeface="Helvetica Neue"/>
                <a:ea typeface="Helvetica Neue"/>
                <a:cs typeface="Helvetica Neue"/>
                <a:sym typeface="Helvetica Neue"/>
              </a:defRPr>
            </a:pPr>
            <a:endParaRPr sz="1200">
              <a:solidFill>
                <a:srgbClr val="000000"/>
              </a:solidFill>
              <a:latin typeface="Times Roman"/>
              <a:ea typeface="Times Roman"/>
              <a:cs typeface="Times Roman"/>
              <a:sym typeface="Times Roman"/>
            </a:endParaRPr>
          </a:p>
          <a:p>
            <a:pPr algn="l">
              <a:defRPr b="1">
                <a:solidFill>
                  <a:srgbClr val="53585F"/>
                </a:solidFill>
                <a:latin typeface="Helvetica Neue"/>
                <a:ea typeface="Helvetica Neue"/>
                <a:cs typeface="Helvetica Neue"/>
                <a:sym typeface="Helvetica Neue"/>
              </a:defRPr>
            </a:pPr>
            <a:r>
              <a:t>File access list:</a:t>
            </a:r>
          </a:p>
          <a:p>
            <a:pPr algn="l">
              <a:defRPr>
                <a:solidFill>
                  <a:srgbClr val="53585F"/>
                </a:solidFill>
                <a:latin typeface="Helvetica Neue"/>
                <a:ea typeface="Helvetica Neue"/>
                <a:cs typeface="Helvetica Neue"/>
                <a:sym typeface="Helvetica Neue"/>
              </a:defRPr>
            </a:pPr>
            <a:r>
              <a:t>$ hdfs dfs -getfacl </a:t>
            </a:r>
          </a:p>
          <a:p>
            <a:pPr algn="l">
              <a:defRPr>
                <a:solidFill>
                  <a:srgbClr val="53585F"/>
                </a:solidFill>
                <a:latin typeface="Helvetica Neue"/>
                <a:ea typeface="Helvetica Neue"/>
                <a:cs typeface="Helvetica Neue"/>
                <a:sym typeface="Helvetica Neue"/>
              </a:defRPr>
            </a:pPr>
            <a:endParaRPr/>
          </a:p>
          <a:p>
            <a:pPr algn="l">
              <a:defRPr b="1">
                <a:solidFill>
                  <a:srgbClr val="53585F"/>
                </a:solidFill>
                <a:latin typeface="Helvetica Neue"/>
                <a:ea typeface="Helvetica Neue"/>
                <a:cs typeface="Helvetica Neue"/>
                <a:sym typeface="Helvetica Neue"/>
              </a:defRPr>
            </a:pPr>
            <a:r>
              <a:t>File Stats:</a:t>
            </a:r>
          </a:p>
          <a:p>
            <a:pPr algn="l">
              <a:defRPr>
                <a:solidFill>
                  <a:srgbClr val="53585F"/>
                </a:solidFill>
                <a:latin typeface="Helvetica Neue"/>
                <a:ea typeface="Helvetica Neue"/>
                <a:cs typeface="Helvetica Neue"/>
                <a:sym typeface="Helvetica Neue"/>
              </a:defRPr>
            </a:pPr>
            <a:r>
              <a:t>$ hdfs dfs -stat</a:t>
            </a:r>
          </a:p>
          <a:p>
            <a:pPr algn="l">
              <a:defRPr>
                <a:solidFill>
                  <a:srgbClr val="53585F"/>
                </a:solidFill>
                <a:latin typeface="Helvetica Neue"/>
                <a:ea typeface="Helvetica Neue"/>
                <a:cs typeface="Helvetica Neue"/>
                <a:sym typeface="Helvetica Neue"/>
              </a:defRPr>
            </a:pPr>
            <a:endParaRPr/>
          </a:p>
          <a:p>
            <a:pPr algn="l">
              <a:defRPr b="1">
                <a:solidFill>
                  <a:srgbClr val="53585F"/>
                </a:solidFill>
                <a:latin typeface="Helvetica Neue"/>
                <a:ea typeface="Helvetica Neue"/>
                <a:cs typeface="Helvetica Neue"/>
                <a:sym typeface="Helvetica Neue"/>
              </a:defRPr>
            </a:pPr>
            <a:r>
              <a:t>Cluster Report (Admin):</a:t>
            </a:r>
          </a:p>
          <a:p>
            <a:pPr algn="l">
              <a:defRPr>
                <a:solidFill>
                  <a:srgbClr val="53585F"/>
                </a:solidFill>
                <a:latin typeface="Helvetica Neue"/>
                <a:ea typeface="Helvetica Neue"/>
                <a:cs typeface="Helvetica Neue"/>
                <a:sym typeface="Helvetica Neue"/>
              </a:defRPr>
            </a:pPr>
            <a:r>
              <a:t>hdfs dfsadmin –report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0" name="Screen Shot 2019-04-04 at 5.10.51 PM.png" descr="Screen Shot 2019-04-04 at 5.10.51 PM.png"/>
          <p:cNvPicPr>
            <a:picLocks noChangeAspect="1"/>
          </p:cNvPicPr>
          <p:nvPr/>
        </p:nvPicPr>
        <p:blipFill>
          <a:blip r:embed="rId2"/>
          <a:stretch>
            <a:fillRect/>
          </a:stretch>
        </p:blipFill>
        <p:spPr>
          <a:xfrm>
            <a:off x="492911" y="3540563"/>
            <a:ext cx="8999137" cy="1146793"/>
          </a:xfrm>
          <a:prstGeom prst="rect">
            <a:avLst/>
          </a:prstGeom>
          <a:ln w="12700">
            <a:miter lim="400000"/>
          </a:ln>
        </p:spPr>
      </p:pic>
      <p:pic>
        <p:nvPicPr>
          <p:cNvPr id="221" name="Screen Shot 2019-04-04 at 5.10.27 PM.png" descr="Screen Shot 2019-04-04 at 5.10.27 PM.png"/>
          <p:cNvPicPr>
            <a:picLocks noChangeAspect="1"/>
          </p:cNvPicPr>
          <p:nvPr/>
        </p:nvPicPr>
        <p:blipFill>
          <a:blip r:embed="rId3"/>
          <a:stretch>
            <a:fillRect/>
          </a:stretch>
        </p:blipFill>
        <p:spPr>
          <a:xfrm>
            <a:off x="505611" y="2604788"/>
            <a:ext cx="8973737" cy="541932"/>
          </a:xfrm>
          <a:prstGeom prst="rect">
            <a:avLst/>
          </a:prstGeom>
          <a:ln w="12700">
            <a:miter lim="400000"/>
          </a:ln>
        </p:spPr>
      </p:pic>
      <p:pic>
        <p:nvPicPr>
          <p:cNvPr id="222" name="Screen Shot 2019-04-04 at 5.06.16 PM.png" descr="Screen Shot 2019-04-04 at 5.06.16 PM.png"/>
          <p:cNvPicPr>
            <a:picLocks noChangeAspect="1"/>
          </p:cNvPicPr>
          <p:nvPr/>
        </p:nvPicPr>
        <p:blipFill>
          <a:blip r:embed="rId4"/>
          <a:srcRect b="9921"/>
          <a:stretch>
            <a:fillRect/>
          </a:stretch>
        </p:blipFill>
        <p:spPr>
          <a:xfrm>
            <a:off x="548231" y="674243"/>
            <a:ext cx="8888498" cy="1536621"/>
          </a:xfrm>
          <a:prstGeom prst="rect">
            <a:avLst/>
          </a:prstGeom>
          <a:ln w="12700">
            <a:miter lim="400000"/>
          </a:ln>
        </p:spPr>
      </p:pic>
      <p:pic>
        <p:nvPicPr>
          <p:cNvPr id="223" name="Screen Shot 2019-04-04 at 5.17.25 PM.png" descr="Screen Shot 2019-04-04 at 5.17.25 PM.png"/>
          <p:cNvPicPr>
            <a:picLocks noChangeAspect="1"/>
          </p:cNvPicPr>
          <p:nvPr/>
        </p:nvPicPr>
        <p:blipFill>
          <a:blip r:embed="rId5"/>
          <a:stretch>
            <a:fillRect/>
          </a:stretch>
        </p:blipFill>
        <p:spPr>
          <a:xfrm>
            <a:off x="557131" y="5239830"/>
            <a:ext cx="8973738" cy="902122"/>
          </a:xfrm>
          <a:prstGeom prst="rect">
            <a:avLst/>
          </a:prstGeom>
          <a:ln w="12700">
            <a:miter lim="400000"/>
          </a:ln>
        </p:spPr>
      </p:pic>
      <p:pic>
        <p:nvPicPr>
          <p:cNvPr id="224" name="Screen Shot 2019-04-04 at 5.16.32 PM.png" descr="Screen Shot 2019-04-04 at 5.16.32 PM.png"/>
          <p:cNvPicPr>
            <a:picLocks noChangeAspect="1"/>
          </p:cNvPicPr>
          <p:nvPr/>
        </p:nvPicPr>
        <p:blipFill>
          <a:blip r:embed="rId6"/>
          <a:stretch>
            <a:fillRect/>
          </a:stretch>
        </p:blipFill>
        <p:spPr>
          <a:xfrm>
            <a:off x="524337" y="6536670"/>
            <a:ext cx="9039326" cy="236018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6" name="Screen Shot 2019-04-04 at 5.19.54 PM.png" descr="Screen Shot 2019-04-04 at 5.19.54 PM.png"/>
          <p:cNvPicPr>
            <a:picLocks noChangeAspect="1"/>
          </p:cNvPicPr>
          <p:nvPr/>
        </p:nvPicPr>
        <p:blipFill>
          <a:blip r:embed="rId2"/>
          <a:stretch>
            <a:fillRect/>
          </a:stretch>
        </p:blipFill>
        <p:spPr>
          <a:xfrm>
            <a:off x="683675" y="1464249"/>
            <a:ext cx="7369125" cy="3743049"/>
          </a:xfrm>
          <a:prstGeom prst="rect">
            <a:avLst/>
          </a:prstGeom>
          <a:ln w="12700">
            <a:miter lim="400000"/>
          </a:ln>
        </p:spPr>
      </p:pic>
      <p:pic>
        <p:nvPicPr>
          <p:cNvPr id="227" name="Screen Shot 2019-04-04 at 5.20.07 PM.png" descr="Screen Shot 2019-04-04 at 5.20.07 PM.png"/>
          <p:cNvPicPr>
            <a:picLocks noChangeAspect="1"/>
          </p:cNvPicPr>
          <p:nvPr/>
        </p:nvPicPr>
        <p:blipFill>
          <a:blip r:embed="rId3"/>
          <a:stretch>
            <a:fillRect/>
          </a:stretch>
        </p:blipFill>
        <p:spPr>
          <a:xfrm>
            <a:off x="718654" y="5133554"/>
            <a:ext cx="6464966" cy="4306149"/>
          </a:xfrm>
          <a:prstGeom prst="rect">
            <a:avLst/>
          </a:prstGeom>
          <a:ln w="12700">
            <a:miter lim="400000"/>
          </a:ln>
        </p:spPr>
      </p:pic>
      <p:sp>
        <p:nvSpPr>
          <p:cNvPr id="228" name="hdfs fsck /user/fire/mydata/library-collection-inventory.csv -files -blocks -locations"/>
          <p:cNvSpPr txBox="1"/>
          <p:nvPr/>
        </p:nvSpPr>
        <p:spPr>
          <a:xfrm>
            <a:off x="642354" y="729456"/>
            <a:ext cx="11255586" cy="49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a:lvl1pPr>
          </a:lstStyle>
          <a:p>
            <a:r>
              <a:t>hdfs fsck /user/fire/mydata/library-collection-inventory.csv -files -blocks -locations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files-1633406_640.jpg" descr="files-1633406_640.jpg"/>
          <p:cNvPicPr>
            <a:picLocks noGrp="1"/>
          </p:cNvPicPr>
          <p:nvPr>
            <p:ph type="pic" idx="13"/>
          </p:nvPr>
        </p:nvPicPr>
        <p:blipFill>
          <a:blip r:embed="rId2"/>
          <a:stretch>
            <a:fillRect/>
          </a:stretch>
        </p:blipFill>
        <p:spPr>
          <a:xfrm>
            <a:off x="6845300" y="1291041"/>
            <a:ext cx="5295900" cy="7175501"/>
          </a:xfrm>
          <a:prstGeom prst="rect">
            <a:avLst/>
          </a:prstGeom>
        </p:spPr>
      </p:pic>
      <p:sp>
        <p:nvSpPr>
          <p:cNvPr id="231" name="Map Reduce"/>
          <p:cNvSpPr txBox="1">
            <a:spLocks noGrp="1"/>
          </p:cNvSpPr>
          <p:nvPr>
            <p:ph type="title"/>
          </p:nvPr>
        </p:nvSpPr>
        <p:spPr>
          <a:prstGeom prst="rect">
            <a:avLst/>
          </a:prstGeom>
        </p:spPr>
        <p:txBody>
          <a:bodyPr/>
          <a:lstStyle/>
          <a:p>
            <a:r>
              <a:t>Map Reduce</a:t>
            </a:r>
          </a:p>
        </p:txBody>
      </p:sp>
      <p:sp>
        <p:nvSpPr>
          <p:cNvPr id="232"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 name="MapReduce - Motivation"/>
          <p:cNvSpPr txBox="1">
            <a:spLocks noGrp="1"/>
          </p:cNvSpPr>
          <p:nvPr>
            <p:ph type="title"/>
          </p:nvPr>
        </p:nvSpPr>
        <p:spPr>
          <a:prstGeom prst="rect">
            <a:avLst/>
          </a:prstGeom>
        </p:spPr>
        <p:txBody>
          <a:bodyPr/>
          <a:lstStyle/>
          <a:p>
            <a:r>
              <a:t>MapReduce - Motivation</a:t>
            </a:r>
          </a:p>
        </p:txBody>
      </p:sp>
      <p:sp>
        <p:nvSpPr>
          <p:cNvPr id="235" name="We have a large single file with all the books in Seattle’s Libraries…"/>
          <p:cNvSpPr txBox="1"/>
          <p:nvPr/>
        </p:nvSpPr>
        <p:spPr>
          <a:xfrm>
            <a:off x="732494" y="2184797"/>
            <a:ext cx="11539812" cy="6366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100">
                <a:solidFill>
                  <a:srgbClr val="000000"/>
                </a:solidFill>
                <a:latin typeface="Helvetica Neue"/>
                <a:ea typeface="Helvetica Neue"/>
                <a:cs typeface="Helvetica Neue"/>
                <a:sym typeface="Helvetica Neue"/>
              </a:defRPr>
            </a:pPr>
            <a:r>
              <a:t>We have a large single file with all the books in Seattle’s Libraries</a:t>
            </a:r>
          </a:p>
          <a:p>
            <a:pPr algn="l">
              <a:defRPr sz="3100" b="1">
                <a:solidFill>
                  <a:srgbClr val="000000"/>
                </a:solidFill>
                <a:latin typeface="Helvetica Neue"/>
                <a:ea typeface="Helvetica Neue"/>
                <a:cs typeface="Helvetica Neue"/>
                <a:sym typeface="Helvetica Neue"/>
              </a:defRPr>
            </a:pPr>
            <a:endParaRPr/>
          </a:p>
          <a:p>
            <a:pPr algn="l">
              <a:defRPr sz="3100" b="1">
                <a:solidFill>
                  <a:srgbClr val="000000"/>
                </a:solidFill>
                <a:latin typeface="Helvetica Neue"/>
                <a:ea typeface="Helvetica Neue"/>
                <a:cs typeface="Helvetica Neue"/>
                <a:sym typeface="Helvetica Neue"/>
              </a:defRPr>
            </a:pPr>
            <a:r>
              <a:t>Task 1: </a:t>
            </a:r>
            <a:r>
              <a:rPr b="0"/>
              <a:t>Find the most popular book in Seattle, i.e. the book that appears most times in the file</a:t>
            </a:r>
          </a:p>
          <a:p>
            <a:pPr algn="l">
              <a:defRPr sz="3100" b="1">
                <a:solidFill>
                  <a:srgbClr val="000000"/>
                </a:solidFill>
                <a:latin typeface="Helvetica Neue"/>
                <a:ea typeface="Helvetica Neue"/>
                <a:cs typeface="Helvetica Neue"/>
                <a:sym typeface="Helvetica Neue"/>
              </a:defRPr>
            </a:pPr>
            <a:endParaRPr b="0"/>
          </a:p>
          <a:p>
            <a:pPr algn="l">
              <a:defRPr sz="3100" b="1">
                <a:solidFill>
                  <a:srgbClr val="000000"/>
                </a:solidFill>
                <a:latin typeface="Helvetica Neue"/>
                <a:ea typeface="Helvetica Neue"/>
                <a:cs typeface="Helvetica Neue"/>
                <a:sym typeface="Helvetica Neue"/>
              </a:defRPr>
            </a:pPr>
            <a:r>
              <a:t>Possible Solution: </a:t>
            </a:r>
          </a:p>
          <a:p>
            <a:pPr marL="635000" indent="-635000" algn="l">
              <a:buSzPct val="100000"/>
              <a:buAutoNum type="alphaLcParenR"/>
              <a:defRPr sz="3100" b="1">
                <a:solidFill>
                  <a:srgbClr val="000000"/>
                </a:solidFill>
                <a:latin typeface="Helvetica Neue"/>
                <a:ea typeface="Helvetica Neue"/>
                <a:cs typeface="Helvetica Neue"/>
                <a:sym typeface="Helvetica Neue"/>
              </a:defRPr>
            </a:pPr>
            <a:r>
              <a:rPr b="0"/>
              <a:t>Split the large file into smaller files</a:t>
            </a:r>
          </a:p>
          <a:p>
            <a:pPr marL="635000" indent="-635000" algn="l">
              <a:buSzPct val="100000"/>
              <a:buAutoNum type="alphaLcParenR"/>
              <a:defRPr sz="3100" b="1">
                <a:solidFill>
                  <a:srgbClr val="000000"/>
                </a:solidFill>
                <a:latin typeface="Helvetica Neue"/>
                <a:ea typeface="Helvetica Neue"/>
                <a:cs typeface="Helvetica Neue"/>
                <a:sym typeface="Helvetica Neue"/>
              </a:defRPr>
            </a:pPr>
            <a:r>
              <a:rPr b="0"/>
              <a:t>For each file create a dictionary with books’ names as keys and number of times each book appears in each file as values</a:t>
            </a:r>
          </a:p>
          <a:p>
            <a:pPr marL="635000" indent="-635000" algn="l">
              <a:buSzPct val="100000"/>
              <a:buAutoNum type="alphaLcParenR"/>
              <a:defRPr sz="3100" b="1">
                <a:solidFill>
                  <a:srgbClr val="000000"/>
                </a:solidFill>
                <a:latin typeface="Helvetica Neue"/>
                <a:ea typeface="Helvetica Neue"/>
                <a:cs typeface="Helvetica Neue"/>
                <a:sym typeface="Helvetica Neue"/>
              </a:defRPr>
            </a:pPr>
            <a:r>
              <a:rPr b="0"/>
              <a:t>Combine all dictionaries and sort by book name</a:t>
            </a:r>
          </a:p>
          <a:p>
            <a:pPr marL="635000" indent="-635000" algn="l">
              <a:buSzPct val="100000"/>
              <a:buAutoNum type="alphaLcParenR"/>
              <a:defRPr sz="3100" b="1">
                <a:solidFill>
                  <a:srgbClr val="000000"/>
                </a:solidFill>
                <a:latin typeface="Helvetica Neue"/>
                <a:ea typeface="Helvetica Neue"/>
                <a:cs typeface="Helvetica Neue"/>
                <a:sym typeface="Helvetica Neue"/>
              </a:defRPr>
            </a:pPr>
            <a:r>
              <a:rPr b="0"/>
              <a:t>Summarize the total number of each book’s appearance</a:t>
            </a:r>
          </a:p>
          <a:p>
            <a:pPr marL="635000" indent="-635000" algn="l">
              <a:buSzPct val="100000"/>
              <a:buAutoNum type="alphaLcParenR"/>
              <a:defRPr sz="3100" b="1">
                <a:solidFill>
                  <a:srgbClr val="000000"/>
                </a:solidFill>
                <a:latin typeface="Helvetica Neue"/>
                <a:ea typeface="Helvetica Neue"/>
                <a:cs typeface="Helvetica Neue"/>
                <a:sym typeface="Helvetica Neue"/>
              </a:defRPr>
            </a:pPr>
            <a:r>
              <a:rPr b="0"/>
              <a:t>Find the book with the maximal number of appearances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MapReduce Overview"/>
          <p:cNvSpPr txBox="1">
            <a:spLocks noGrp="1"/>
          </p:cNvSpPr>
          <p:nvPr>
            <p:ph type="title"/>
          </p:nvPr>
        </p:nvSpPr>
        <p:spPr>
          <a:prstGeom prst="rect">
            <a:avLst/>
          </a:prstGeom>
        </p:spPr>
        <p:txBody>
          <a:bodyPr/>
          <a:lstStyle/>
          <a:p>
            <a:r>
              <a:t>MapReduce Overview</a:t>
            </a:r>
          </a:p>
        </p:txBody>
      </p:sp>
      <p:sp>
        <p:nvSpPr>
          <p:cNvPr id="238" name="Map:  extract something you care about from each record…"/>
          <p:cNvSpPr txBox="1"/>
          <p:nvPr/>
        </p:nvSpPr>
        <p:spPr>
          <a:xfrm>
            <a:off x="1189126" y="2978377"/>
            <a:ext cx="10626548"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Map: </a:t>
            </a:r>
            <a:r>
              <a:rPr>
                <a:solidFill>
                  <a:srgbClr val="000000"/>
                </a:solidFill>
              </a:rPr>
              <a:t> extract something you care about from each record</a:t>
            </a:r>
            <a:r>
              <a:rPr sz="1200">
                <a:solidFill>
                  <a:srgbClr val="000000"/>
                </a:solidFill>
                <a:latin typeface="Times Roman"/>
                <a:ea typeface="Times Roman"/>
                <a:cs typeface="Times Roman"/>
                <a:sym typeface="Times Roman"/>
              </a:rPr>
              <a:t> </a:t>
            </a:r>
          </a:p>
          <a:p>
            <a:pPr algn="l">
              <a:defRPr>
                <a:solidFill>
                  <a:schemeClr val="accent4"/>
                </a:solidFill>
              </a:defRPr>
            </a:pPr>
            <a:endParaRPr sz="1200">
              <a:solidFill>
                <a:srgbClr val="000000"/>
              </a:solidFill>
              <a:latin typeface="Times Roman"/>
              <a:ea typeface="Times Roman"/>
              <a:cs typeface="Times Roman"/>
              <a:sym typeface="Times Roman"/>
            </a:endParaRPr>
          </a:p>
          <a:p>
            <a:pPr algn="l">
              <a:defRPr>
                <a:solidFill>
                  <a:schemeClr val="accent4"/>
                </a:solidFill>
              </a:defRPr>
            </a:pPr>
            <a:r>
              <a:t>Shuffle and Sort</a:t>
            </a:r>
          </a:p>
          <a:p>
            <a:pPr algn="l"/>
            <a:endParaRPr/>
          </a:p>
          <a:p>
            <a:pPr algn="l"/>
            <a:r>
              <a:t>Reduce: </a:t>
            </a:r>
            <a:r>
              <a:rPr>
                <a:solidFill>
                  <a:srgbClr val="000000"/>
                </a:solidFill>
              </a:rPr>
              <a:t>aggregate, filter or summarize </a:t>
            </a:r>
          </a:p>
          <a:p>
            <a:pPr algn="l">
              <a:defRPr>
                <a:solidFill>
                  <a:schemeClr val="accent4"/>
                </a:solidFill>
              </a:defRPr>
            </a:pPr>
            <a:endParaRPr>
              <a:solidFill>
                <a:srgbClr val="000000"/>
              </a:solidFill>
            </a:endParaRPr>
          </a:p>
          <a:p>
            <a:pPr algn="l">
              <a:defRPr>
                <a:solidFill>
                  <a:schemeClr val="accent4"/>
                </a:solidFill>
              </a:defRPr>
            </a:pPr>
            <a:r>
              <a:t>Output Results</a:t>
            </a:r>
            <a:endParaRPr>
              <a:solidFill>
                <a:srgbClr val="000000"/>
              </a:solidFill>
            </a:endParaRPr>
          </a:p>
          <a:p>
            <a:pPr algn="l"/>
            <a:endParaRPr sz="1200">
              <a:solidFill>
                <a:srgbClr val="000000"/>
              </a:solidFill>
              <a:latin typeface="Times Roman"/>
              <a:ea typeface="Times Roman"/>
              <a:cs typeface="Times Roman"/>
              <a:sym typeface="Times Roman"/>
            </a:endParaRPr>
          </a:p>
          <a:p>
            <a:pPr algn="l"/>
            <a:endParaRPr sz="1200">
              <a:solidFill>
                <a:srgbClr val="000000"/>
              </a:solidFill>
              <a:latin typeface="Times Roman"/>
              <a:ea typeface="Times Roman"/>
              <a:cs typeface="Times Roman"/>
              <a:sym typeface="Times Roman"/>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 name="Motivation: Working with extremely large datasets of hundreds of tera or peta bytes of data"/>
          <p:cNvSpPr txBox="1"/>
          <p:nvPr/>
        </p:nvSpPr>
        <p:spPr>
          <a:xfrm>
            <a:off x="886460" y="4271506"/>
            <a:ext cx="1123188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spcBef>
                <a:spcPts val="3200"/>
              </a:spcBef>
              <a:defRPr>
                <a:solidFill>
                  <a:schemeClr val="accent1">
                    <a:satOff val="5682"/>
                    <a:lumOff val="20051"/>
                  </a:schemeClr>
                </a:solidFill>
                <a:latin typeface="Helvetica Neue"/>
                <a:ea typeface="Helvetica Neue"/>
                <a:cs typeface="Helvetica Neue"/>
                <a:sym typeface="Helvetica Neue"/>
              </a:defRPr>
            </a:pPr>
            <a:r>
              <a:rPr b="1" dirty="0"/>
              <a:t>Motivation</a:t>
            </a:r>
            <a:r>
              <a:rPr dirty="0"/>
              <a:t>: Working with extremely large datasets of </a:t>
            </a:r>
            <a:r>
              <a:rPr b="1" dirty="0"/>
              <a:t>hundreds of tera</a:t>
            </a:r>
            <a:r>
              <a:rPr dirty="0"/>
              <a:t> or </a:t>
            </a:r>
            <a:r>
              <a:rPr b="1" dirty="0"/>
              <a:t>peta</a:t>
            </a:r>
            <a:r>
              <a:rPr dirty="0"/>
              <a:t> bytes of 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 name="MapReduce Overview"/>
          <p:cNvSpPr txBox="1">
            <a:spLocks noGrp="1"/>
          </p:cNvSpPr>
          <p:nvPr>
            <p:ph type="title"/>
          </p:nvPr>
        </p:nvSpPr>
        <p:spPr>
          <a:prstGeom prst="rect">
            <a:avLst/>
          </a:prstGeom>
        </p:spPr>
        <p:txBody>
          <a:bodyPr/>
          <a:lstStyle/>
          <a:p>
            <a:r>
              <a:t>MapReduce Overview</a:t>
            </a:r>
          </a:p>
        </p:txBody>
      </p:sp>
      <p:sp>
        <p:nvSpPr>
          <p:cNvPr id="241" name="Map:  Each worker node applies the map function to the local data and writes the output to a temporary storage. A master node ensures that only one copy of redundant input data is processed.…"/>
          <p:cNvSpPr txBox="1"/>
          <p:nvPr/>
        </p:nvSpPr>
        <p:spPr>
          <a:xfrm>
            <a:off x="967872" y="2089149"/>
            <a:ext cx="10678983" cy="707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t>Map: </a:t>
            </a:r>
            <a:r>
              <a:rPr>
                <a:solidFill>
                  <a:srgbClr val="000000"/>
                </a:solidFill>
              </a:rPr>
              <a:t> </a:t>
            </a:r>
            <a:r>
              <a:rPr sz="2700">
                <a:solidFill>
                  <a:srgbClr val="000000"/>
                </a:solidFill>
                <a:latin typeface="Helvetica Neue"/>
                <a:ea typeface="Helvetica Neue"/>
                <a:cs typeface="Helvetica Neue"/>
                <a:sym typeface="Helvetica Neue"/>
              </a:rPr>
              <a:t>Each worker node applies the map function to the local data and writes the output to a temporary storage. A master node ensures that only one copy of redundant input data is processed.</a:t>
            </a:r>
          </a:p>
          <a:p>
            <a:pPr algn="l"/>
            <a:endParaRPr sz="2700">
              <a:solidFill>
                <a:srgbClr val="000000"/>
              </a:solidFill>
              <a:latin typeface="Helvetica Neue"/>
              <a:ea typeface="Helvetica Neue"/>
              <a:cs typeface="Helvetica Neue"/>
              <a:sym typeface="Helvetica Neue"/>
            </a:endParaRPr>
          </a:p>
          <a:p>
            <a:pPr algn="l"/>
            <a:r>
              <a:rPr sz="3200" b="1">
                <a:solidFill>
                  <a:schemeClr val="accent4"/>
                </a:solidFill>
                <a:latin typeface="Helvetica Neue"/>
                <a:ea typeface="Helvetica Neue"/>
                <a:cs typeface="Helvetica Neue"/>
                <a:sym typeface="Helvetica Neue"/>
              </a:rPr>
              <a:t>Shuffle and Sort:</a:t>
            </a:r>
            <a:r>
              <a:rPr sz="2700">
                <a:solidFill>
                  <a:srgbClr val="000000"/>
                </a:solidFill>
                <a:latin typeface="Helvetica Neue"/>
                <a:ea typeface="Helvetica Neue"/>
                <a:cs typeface="Helvetica Neue"/>
                <a:sym typeface="Helvetica Neue"/>
              </a:rPr>
              <a:t>  Worker nodes redistribute data based on the output keys (produced by the map function), such that all data belonging to one key is located on the same worker node.</a:t>
            </a:r>
          </a:p>
          <a:p>
            <a:pPr algn="l">
              <a:defRPr sz="1100">
                <a:solidFill>
                  <a:srgbClr val="000000"/>
                </a:solidFill>
                <a:latin typeface="Helvetica"/>
                <a:ea typeface="Helvetica"/>
                <a:cs typeface="Helvetica"/>
                <a:sym typeface="Helvetica"/>
              </a:defRPr>
            </a:pPr>
            <a:r>
              <a:rPr sz="2700">
                <a:latin typeface="Helvetica Neue"/>
                <a:ea typeface="Helvetica Neue"/>
                <a:cs typeface="Helvetica Neue"/>
                <a:sym typeface="Helvetica Neue"/>
              </a:rPr>
              <a:t>Reduce: Worker nodes now process each group of output data, per key, in parallel.</a:t>
            </a:r>
          </a:p>
          <a:p>
            <a:pPr algn="l">
              <a:defRPr>
                <a:solidFill>
                  <a:schemeClr val="accent4"/>
                </a:solidFill>
              </a:defRPr>
            </a:pPr>
            <a:endParaRPr sz="1200">
              <a:solidFill>
                <a:srgbClr val="000000"/>
              </a:solidFill>
              <a:latin typeface="Times Roman"/>
              <a:ea typeface="Times Roman"/>
              <a:cs typeface="Times Roman"/>
              <a:sym typeface="Times Roman"/>
            </a:endParaRPr>
          </a:p>
          <a:p>
            <a:pPr algn="l"/>
            <a:endParaRPr sz="1200">
              <a:solidFill>
                <a:srgbClr val="000000"/>
              </a:solidFill>
              <a:latin typeface="Times Roman"/>
              <a:ea typeface="Times Roman"/>
              <a:cs typeface="Times Roman"/>
              <a:sym typeface="Times Roman"/>
            </a:endParaRPr>
          </a:p>
          <a:p>
            <a:pPr algn="l"/>
            <a:r>
              <a:t>Reduce: </a:t>
            </a:r>
            <a:r>
              <a:rPr sz="2700">
                <a:solidFill>
                  <a:srgbClr val="000000"/>
                </a:solidFill>
                <a:latin typeface="Helvetica Neue"/>
                <a:ea typeface="Helvetica Neue"/>
                <a:cs typeface="Helvetica Neue"/>
                <a:sym typeface="Helvetica Neue"/>
              </a:rPr>
              <a:t>worker nodes now process each group of output data, per key, in parallel.</a:t>
            </a:r>
          </a:p>
          <a:p>
            <a:pPr algn="l"/>
            <a:endParaRPr>
              <a:solidFill>
                <a:srgbClr val="000000"/>
              </a:solidFill>
            </a:endParaRPr>
          </a:p>
          <a:p>
            <a:pPr algn="l">
              <a:defRPr>
                <a:solidFill>
                  <a:schemeClr val="accent4"/>
                </a:solidFill>
              </a:defRPr>
            </a:pPr>
            <a:r>
              <a:rPr>
                <a:solidFill>
                  <a:srgbClr val="000000"/>
                </a:solidFill>
              </a:rPr>
              <a:t>(See also </a:t>
            </a:r>
            <a:r>
              <a:rPr u="sng">
                <a:hlinkClick r:id="rId2"/>
              </a:rPr>
              <a:t>Wikipedia</a:t>
            </a:r>
            <a:r>
              <a:rPr>
                <a:solidFill>
                  <a:srgbClr val="000000"/>
                </a:solidFill>
              </a:rPr>
              <a:t>)</a:t>
            </a:r>
          </a:p>
          <a:p>
            <a:pPr algn="l"/>
            <a:endParaRPr sz="1200">
              <a:solidFill>
                <a:srgbClr val="000000"/>
              </a:solidFill>
              <a:latin typeface="Times Roman"/>
              <a:ea typeface="Times Roman"/>
              <a:cs typeface="Times Roman"/>
              <a:sym typeface="Times Roman"/>
            </a:endParaRPr>
          </a:p>
          <a:p>
            <a:pPr algn="l"/>
            <a:endParaRPr sz="1200">
              <a:solidFill>
                <a:srgbClr val="000000"/>
              </a:solidFill>
              <a:latin typeface="Times Roman"/>
              <a:ea typeface="Times Roman"/>
              <a:cs typeface="Times Roman"/>
              <a:sym typeface="Times Roman"/>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3" name="Word Count"/>
          <p:cNvSpPr txBox="1">
            <a:spLocks noGrp="1"/>
          </p:cNvSpPr>
          <p:nvPr>
            <p:ph type="title"/>
          </p:nvPr>
        </p:nvSpPr>
        <p:spPr>
          <a:prstGeom prst="rect">
            <a:avLst/>
          </a:prstGeom>
        </p:spPr>
        <p:txBody>
          <a:bodyPr/>
          <a:lstStyle/>
          <a:p>
            <a:r>
              <a:t>Word Count</a:t>
            </a:r>
          </a:p>
        </p:txBody>
      </p:sp>
      <p:pic>
        <p:nvPicPr>
          <p:cNvPr id="244" name="Image" descr="Image"/>
          <p:cNvPicPr>
            <a:picLocks noChangeAspect="1"/>
          </p:cNvPicPr>
          <p:nvPr/>
        </p:nvPicPr>
        <p:blipFill>
          <a:blip r:embed="rId3"/>
          <a:stretch>
            <a:fillRect/>
          </a:stretch>
        </p:blipFill>
        <p:spPr>
          <a:xfrm>
            <a:off x="381000" y="2338624"/>
            <a:ext cx="12242800" cy="80264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 name="JobTracker/ TaskTracker"/>
          <p:cNvSpPr txBox="1">
            <a:spLocks noGrp="1"/>
          </p:cNvSpPr>
          <p:nvPr>
            <p:ph type="title"/>
          </p:nvPr>
        </p:nvSpPr>
        <p:spPr>
          <a:prstGeom prst="rect">
            <a:avLst/>
          </a:prstGeom>
        </p:spPr>
        <p:txBody>
          <a:bodyPr/>
          <a:lstStyle/>
          <a:p>
            <a:r>
              <a:t>JobTracker/ TaskTracker</a:t>
            </a:r>
          </a:p>
        </p:txBody>
      </p:sp>
      <p:sp>
        <p:nvSpPr>
          <p:cNvPr id="249" name="The JobTracker sends MapReduce tasks to specific nodes in the cluster, ideally the nodes that have the data, or near the data.…"/>
          <p:cNvSpPr txBox="1"/>
          <p:nvPr/>
        </p:nvSpPr>
        <p:spPr>
          <a:xfrm>
            <a:off x="896490" y="2349499"/>
            <a:ext cx="10667185" cy="505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200">
                <a:solidFill>
                  <a:srgbClr val="000000"/>
                </a:solidFill>
                <a:latin typeface="Helvetica"/>
                <a:ea typeface="Helvetica"/>
                <a:cs typeface="Helvetica"/>
                <a:sym typeface="Helvetica"/>
              </a:defRPr>
            </a:pPr>
            <a:r>
              <a:t>The JobTracker sends MapReduce tasks to specific nodes in the cluster, ideally the </a:t>
            </a:r>
            <a:r>
              <a:rPr b="1"/>
              <a:t>nodes that have the data, or near the data</a:t>
            </a:r>
            <a:r>
              <a:t>.</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Client applications submit jobs to the JobTracker.</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The JobTracker talks to the </a:t>
            </a:r>
            <a:r>
              <a:rPr>
                <a:hlinkClick r:id="rId2"/>
              </a:rPr>
              <a:t>NameNode</a:t>
            </a:r>
            <a:r>
              <a:t> to determine the location of the data </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The JobTracker locates </a:t>
            </a:r>
            <a:r>
              <a:rPr>
                <a:hlinkClick r:id="rId3"/>
              </a:rPr>
              <a:t>TaskTracker</a:t>
            </a:r>
            <a:r>
              <a:t> nodes with available slots at or </a:t>
            </a:r>
            <a:r>
              <a:rPr b="1"/>
              <a:t>near the data </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The JobTracker submits the work to the chosen </a:t>
            </a:r>
            <a:r>
              <a:rPr>
                <a:hlinkClick r:id="rId3"/>
              </a:rPr>
              <a:t>TaskTracker</a:t>
            </a:r>
            <a:r>
              <a:t> nodes. </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The </a:t>
            </a:r>
            <a:r>
              <a:rPr>
                <a:hlinkClick r:id="rId3"/>
              </a:rPr>
              <a:t>TaskTracker</a:t>
            </a:r>
            <a:r>
              <a:t> nodes are monitored. If they have failed — the work is scheduled on a different </a:t>
            </a:r>
            <a:r>
              <a:rPr>
                <a:hlinkClick r:id="rId3"/>
              </a:rPr>
              <a:t>TaskTracker</a:t>
            </a:r>
            <a:r>
              <a:t>. </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A </a:t>
            </a:r>
            <a:r>
              <a:rPr>
                <a:hlinkClick r:id="rId3"/>
              </a:rPr>
              <a:t>TaskTracker</a:t>
            </a:r>
            <a:r>
              <a:t> will notify the JobTracker when a task fails. The JobTracker decides what to do then</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When the work is completed, the JobTracker updates its status. </a:t>
            </a:r>
          </a:p>
          <a:p>
            <a:pPr marL="457200" indent="-317500" algn="l" defTabSz="457200">
              <a:buSzPct val="100000"/>
              <a:buFont typeface="Helvetica"/>
              <a:buAutoNum type="arabicPeriod"/>
              <a:defRPr sz="2200">
                <a:solidFill>
                  <a:srgbClr val="000000"/>
                </a:solidFill>
                <a:latin typeface="Helvetica"/>
                <a:ea typeface="Helvetica"/>
                <a:cs typeface="Helvetica"/>
                <a:sym typeface="Helvetica"/>
              </a:defRPr>
            </a:pPr>
            <a:r>
              <a:t>Client applications can poll the JobTracker for information</a:t>
            </a:r>
          </a:p>
          <a:p>
            <a:pPr algn="l" defTabSz="457200">
              <a:defRPr sz="2200">
                <a:solidFill>
                  <a:srgbClr val="000000"/>
                </a:solidFill>
                <a:latin typeface="Helvetica"/>
                <a:ea typeface="Helvetica"/>
                <a:cs typeface="Helvetica"/>
                <a:sym typeface="Helvetica"/>
              </a:defRPr>
            </a:pPr>
            <a:endParaRPr/>
          </a:p>
          <a:p>
            <a:pPr algn="l" defTabSz="457200">
              <a:defRPr sz="2200" b="1">
                <a:solidFill>
                  <a:srgbClr val="000000"/>
                </a:solidFill>
                <a:latin typeface="Helvetica"/>
                <a:ea typeface="Helvetica"/>
                <a:cs typeface="Helvetica"/>
                <a:sym typeface="Helvetica"/>
              </a:defRPr>
            </a:pPr>
            <a:r>
              <a:t>See more details in </a:t>
            </a:r>
            <a:r>
              <a:rPr u="sng">
                <a:hlinkClick r:id="rId4"/>
              </a:rPr>
              <a:t>wiki.apache.org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ApACHE Hive"/>
          <p:cNvSpPr txBox="1">
            <a:spLocks noGrp="1"/>
          </p:cNvSpPr>
          <p:nvPr>
            <p:ph type="title"/>
          </p:nvPr>
        </p:nvSpPr>
        <p:spPr>
          <a:prstGeom prst="rect">
            <a:avLst/>
          </a:prstGeom>
        </p:spPr>
        <p:txBody>
          <a:bodyPr/>
          <a:lstStyle/>
          <a:p>
            <a:r>
              <a:t>ApACHE Hive</a:t>
            </a:r>
          </a:p>
        </p:txBody>
      </p:sp>
      <p:sp>
        <p:nvSpPr>
          <p:cNvPr id="252" name="Double-click to edit"/>
          <p:cNvSpPr txBox="1">
            <a:spLocks noGrp="1"/>
          </p:cNvSpPr>
          <p:nvPr>
            <p:ph type="body" sz="quarter" idx="1"/>
          </p:nvPr>
        </p:nvSpPr>
        <p:spPr>
          <a:prstGeom prst="rect">
            <a:avLst/>
          </a:prstGeom>
        </p:spPr>
        <p:txBody>
          <a:bodyPr/>
          <a:lstStyle/>
          <a:p>
            <a:endParaRPr/>
          </a:p>
        </p:txBody>
      </p:sp>
      <p:pic>
        <p:nvPicPr>
          <p:cNvPr id="253" name="Image" descr="Image"/>
          <p:cNvPicPr>
            <a:picLocks noChangeAspect="1"/>
          </p:cNvPicPr>
          <p:nvPr/>
        </p:nvPicPr>
        <p:blipFill>
          <a:blip r:embed="rId2"/>
          <a:stretch>
            <a:fillRect/>
          </a:stretch>
        </p:blipFill>
        <p:spPr>
          <a:xfrm>
            <a:off x="6119605" y="2066456"/>
            <a:ext cx="6242499" cy="5620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5" name="Apache Hive"/>
          <p:cNvSpPr txBox="1">
            <a:spLocks noGrp="1"/>
          </p:cNvSpPr>
          <p:nvPr>
            <p:ph type="title"/>
          </p:nvPr>
        </p:nvSpPr>
        <p:spPr>
          <a:prstGeom prst="rect">
            <a:avLst/>
          </a:prstGeom>
        </p:spPr>
        <p:txBody>
          <a:bodyPr/>
          <a:lstStyle/>
          <a:p>
            <a:r>
              <a:t>Apache Hive</a:t>
            </a:r>
          </a:p>
        </p:txBody>
      </p:sp>
      <p:sp>
        <p:nvSpPr>
          <p:cNvPr id="256" name="Apache Hive is a software project built on top of Hadoop for providing data query and analysis. Hive gives a SQL-like interface to query data stored in various databases and file systems that integrate with Hadoop…"/>
          <p:cNvSpPr txBox="1"/>
          <p:nvPr/>
        </p:nvSpPr>
        <p:spPr>
          <a:xfrm>
            <a:off x="627420" y="2619998"/>
            <a:ext cx="11749961" cy="5066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solidFill>
                  <a:srgbClr val="000000"/>
                </a:solidFill>
                <a:latin typeface="Helvetica Neue"/>
                <a:ea typeface="Helvetica Neue"/>
                <a:cs typeface="Helvetica Neue"/>
                <a:sym typeface="Helvetica Neue"/>
              </a:defRPr>
            </a:pPr>
            <a:r>
              <a:t>Apache Hive is a software project built on top of Hadoop for providing data query and analysis. Hive gives a </a:t>
            </a:r>
            <a:r>
              <a:rPr b="1"/>
              <a:t>SQL-like interface to query</a:t>
            </a:r>
            <a:r>
              <a:t> data stored in various databases and file systems that integrate with Hadoop</a:t>
            </a:r>
          </a:p>
          <a:p>
            <a:pPr algn="l">
              <a:defRPr>
                <a:solidFill>
                  <a:srgbClr val="000000"/>
                </a:solidFill>
                <a:latin typeface="Helvetica Neue"/>
                <a:ea typeface="Helvetica Neue"/>
                <a:cs typeface="Helvetica Neue"/>
                <a:sym typeface="Helvetica Neue"/>
              </a:defRPr>
            </a:pPr>
            <a:endParaRPr/>
          </a:p>
          <a:p>
            <a:pPr algn="l">
              <a:defRPr>
                <a:solidFill>
                  <a:srgbClr val="000000"/>
                </a:solidFill>
                <a:latin typeface="Helvetica Neue"/>
                <a:ea typeface="Helvetica Neue"/>
                <a:cs typeface="Helvetica Neue"/>
                <a:sym typeface="Helvetica Neue"/>
              </a:defRPr>
            </a:pPr>
            <a:r>
              <a:t>Hive provides the necessary SQL abstraction to integrate SQL-like queries (</a:t>
            </a:r>
            <a:r>
              <a:rPr b="1"/>
              <a:t>HiveQL</a:t>
            </a:r>
            <a:r>
              <a:t>) into the underlying Java </a:t>
            </a:r>
            <a:r>
              <a:rPr b="1"/>
              <a:t>without the need to implement queries in the low-level Java API</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 name="Finding the Most Popular Book"/>
          <p:cNvSpPr txBox="1">
            <a:spLocks noGrp="1"/>
          </p:cNvSpPr>
          <p:nvPr>
            <p:ph type="title"/>
          </p:nvPr>
        </p:nvSpPr>
        <p:spPr>
          <a:prstGeom prst="rect">
            <a:avLst/>
          </a:prstGeom>
        </p:spPr>
        <p:txBody>
          <a:bodyPr/>
          <a:lstStyle>
            <a:lvl1pPr>
              <a:defRPr sz="6200"/>
            </a:lvl1pPr>
          </a:lstStyle>
          <a:p>
            <a:r>
              <a:t>Finding the Most Popular Book</a:t>
            </a:r>
          </a:p>
        </p:txBody>
      </p:sp>
      <p:sp>
        <p:nvSpPr>
          <p:cNvPr id="259" name="Step I: Creating a Directory:…"/>
          <p:cNvSpPr txBox="1"/>
          <p:nvPr/>
        </p:nvSpPr>
        <p:spPr>
          <a:xfrm>
            <a:off x="1124062" y="2872662"/>
            <a:ext cx="11051681" cy="1131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Step I: Creating a Directory:</a:t>
            </a:r>
          </a:p>
          <a:p>
            <a:pPr algn="l">
              <a:defRPr sz="3100">
                <a:solidFill>
                  <a:srgbClr val="000000"/>
                </a:solidFill>
                <a:latin typeface="Helvetica Neue"/>
                <a:ea typeface="Helvetica Neue"/>
                <a:cs typeface="Helvetica Neue"/>
                <a:sym typeface="Helvetica Neue"/>
              </a:defRPr>
            </a:pPr>
            <a:r>
              <a:t>$ hdfs dfs -mkdir /user/fire/mydata/library-collection-inventory</a:t>
            </a:r>
          </a:p>
        </p:txBody>
      </p:sp>
      <p:sp>
        <p:nvSpPr>
          <p:cNvPr id="260" name="Step II: Copying a CSV file inside the Directory:…"/>
          <p:cNvSpPr txBox="1"/>
          <p:nvPr/>
        </p:nvSpPr>
        <p:spPr>
          <a:xfrm>
            <a:off x="1004498" y="4377907"/>
            <a:ext cx="11290809" cy="1514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Step II: Copying a CSV file inside the Directory:</a:t>
            </a:r>
          </a:p>
          <a:p>
            <a:pPr algn="l">
              <a:defRPr sz="2800">
                <a:solidFill>
                  <a:srgbClr val="000000"/>
                </a:solidFill>
                <a:latin typeface="Helvetica Neue"/>
                <a:ea typeface="Helvetica Neue"/>
                <a:cs typeface="Helvetica Neue"/>
                <a:sym typeface="Helvetica Neue"/>
              </a:defRPr>
            </a:pPr>
            <a:r>
              <a:t>$ hdfs dfs -copyFromLocal /home/fire/library-collection-inventory.csv </a:t>
            </a:r>
          </a:p>
          <a:p>
            <a:pPr algn="l">
              <a:defRPr sz="2800">
                <a:solidFill>
                  <a:srgbClr val="000000"/>
                </a:solidFill>
                <a:latin typeface="Helvetica Neue"/>
                <a:ea typeface="Helvetica Neue"/>
                <a:cs typeface="Helvetica Neue"/>
                <a:sym typeface="Helvetica Neue"/>
              </a:defRPr>
            </a:pPr>
            <a:r>
              <a:t>/user/fire/mydata/library-collection-inventory/</a:t>
            </a:r>
          </a:p>
        </p:txBody>
      </p:sp>
      <p:sp>
        <p:nvSpPr>
          <p:cNvPr id="261" name="Step III: Run Hive…"/>
          <p:cNvSpPr txBox="1"/>
          <p:nvPr/>
        </p:nvSpPr>
        <p:spPr>
          <a:xfrm>
            <a:off x="976559" y="6265219"/>
            <a:ext cx="3302814" cy="1131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Step III: Run Hive</a:t>
            </a:r>
          </a:p>
          <a:p>
            <a:pPr algn="l">
              <a:defRPr sz="3100">
                <a:solidFill>
                  <a:srgbClr val="000000"/>
                </a:solidFill>
                <a:latin typeface="Helvetica Neue"/>
                <a:ea typeface="Helvetica Neue"/>
                <a:cs typeface="Helvetica Neue"/>
                <a:sym typeface="Helvetica Neue"/>
              </a:defRPr>
            </a:pPr>
            <a:r>
              <a:t>$ hive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 name="Finding the Most Popular Book"/>
          <p:cNvSpPr txBox="1">
            <a:spLocks noGrp="1"/>
          </p:cNvSpPr>
          <p:nvPr>
            <p:ph type="title"/>
          </p:nvPr>
        </p:nvSpPr>
        <p:spPr>
          <a:prstGeom prst="rect">
            <a:avLst/>
          </a:prstGeom>
        </p:spPr>
        <p:txBody>
          <a:bodyPr/>
          <a:lstStyle>
            <a:lvl1pPr>
              <a:defRPr sz="6200"/>
            </a:lvl1pPr>
          </a:lstStyle>
          <a:p>
            <a:r>
              <a:t>Finding the Most Popular Book</a:t>
            </a:r>
          </a:p>
        </p:txBody>
      </p:sp>
      <p:sp>
        <p:nvSpPr>
          <p:cNvPr id="264" name="Step IV: Create a Hive Table:…"/>
          <p:cNvSpPr txBox="1"/>
          <p:nvPr/>
        </p:nvSpPr>
        <p:spPr>
          <a:xfrm>
            <a:off x="386550" y="2393498"/>
            <a:ext cx="10861129" cy="5482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Step IV: Create a Hive Table:</a:t>
            </a:r>
          </a:p>
          <a:p>
            <a:pPr algn="l">
              <a:defRPr sz="3100">
                <a:solidFill>
                  <a:srgbClr val="000000"/>
                </a:solidFill>
                <a:latin typeface="Helvetica Neue"/>
                <a:ea typeface="Helvetica Neue"/>
                <a:cs typeface="Helvetica Neue"/>
                <a:sym typeface="Helvetica Neue"/>
              </a:defRPr>
            </a:pPr>
            <a:r>
              <a:t>hive&gt; </a:t>
            </a:r>
            <a:r>
              <a:rPr b="1"/>
              <a:t>CREATE</a:t>
            </a:r>
            <a:r>
              <a:t> EXTERNAL TABLE IF NOT EXISTS </a:t>
            </a:r>
            <a:r>
              <a:rPr b="1"/>
              <a:t>books</a:t>
            </a:r>
            <a:r>
              <a:t>(</a:t>
            </a:r>
          </a:p>
          <a:p>
            <a:pPr algn="l">
              <a:defRPr sz="3100">
                <a:solidFill>
                  <a:srgbClr val="000000"/>
                </a:solidFill>
                <a:latin typeface="Helvetica Neue"/>
                <a:ea typeface="Helvetica Neue"/>
                <a:cs typeface="Helvetica Neue"/>
                <a:sym typeface="Helvetica Neue"/>
              </a:defRPr>
            </a:pPr>
            <a:r>
              <a:t>BibNum STRING,Title STRING,Author STRING,ISBN STRING,PublicationYear STRING,Publisher STRING,</a:t>
            </a:r>
          </a:p>
          <a:p>
            <a:pPr algn="l">
              <a:defRPr sz="3100">
                <a:solidFill>
                  <a:srgbClr val="000000"/>
                </a:solidFill>
                <a:latin typeface="Helvetica Neue"/>
                <a:ea typeface="Helvetica Neue"/>
                <a:cs typeface="Helvetica Neue"/>
                <a:sym typeface="Helvetica Neue"/>
              </a:defRPr>
            </a:pPr>
            <a:r>
              <a:t>Subjects STRING,ItemType STRING,ItemCollection STRING,</a:t>
            </a:r>
          </a:p>
          <a:p>
            <a:pPr algn="l">
              <a:defRPr sz="3100">
                <a:solidFill>
                  <a:srgbClr val="000000"/>
                </a:solidFill>
                <a:latin typeface="Helvetica Neue"/>
                <a:ea typeface="Helvetica Neue"/>
                <a:cs typeface="Helvetica Neue"/>
                <a:sym typeface="Helvetica Neue"/>
              </a:defRPr>
            </a:pPr>
            <a:r>
              <a:t>FloatingItem STRING,ItemLocation STRING,</a:t>
            </a:r>
          </a:p>
          <a:p>
            <a:pPr algn="l">
              <a:defRPr sz="3100">
                <a:solidFill>
                  <a:srgbClr val="000000"/>
                </a:solidFill>
                <a:latin typeface="Helvetica Neue"/>
                <a:ea typeface="Helvetica Neue"/>
                <a:cs typeface="Helvetica Neue"/>
                <a:sym typeface="Helvetica Neue"/>
              </a:defRPr>
            </a:pPr>
            <a:r>
              <a:t>ReportDate STRING,ItemCount INT)</a:t>
            </a:r>
          </a:p>
          <a:p>
            <a:pPr algn="l">
              <a:defRPr sz="3100">
                <a:solidFill>
                  <a:srgbClr val="000000"/>
                </a:solidFill>
                <a:latin typeface="Helvetica Neue"/>
                <a:ea typeface="Helvetica Neue"/>
                <a:cs typeface="Helvetica Neue"/>
                <a:sym typeface="Helvetica Neue"/>
              </a:defRPr>
            </a:pPr>
            <a:r>
              <a:rPr b="1"/>
              <a:t>COMMENT</a:t>
            </a:r>
            <a:r>
              <a:t> 'Books'</a:t>
            </a:r>
          </a:p>
          <a:p>
            <a:pPr algn="l">
              <a:defRPr sz="3100" b="1">
                <a:solidFill>
                  <a:srgbClr val="000000"/>
                </a:solidFill>
                <a:latin typeface="Helvetica Neue"/>
                <a:ea typeface="Helvetica Neue"/>
                <a:cs typeface="Helvetica Neue"/>
                <a:sym typeface="Helvetica Neue"/>
              </a:defRPr>
            </a:pPr>
            <a:r>
              <a:t>ROW FORMAT DELIMITED</a:t>
            </a:r>
          </a:p>
          <a:p>
            <a:pPr algn="l">
              <a:defRPr sz="3100">
                <a:solidFill>
                  <a:srgbClr val="000000"/>
                </a:solidFill>
                <a:latin typeface="Helvetica Neue"/>
                <a:ea typeface="Helvetica Neue"/>
                <a:cs typeface="Helvetica Neue"/>
                <a:sym typeface="Helvetica Neue"/>
              </a:defRPr>
            </a:pPr>
            <a:r>
              <a:rPr b="1"/>
              <a:t>FIELDS TERMINATED BY</a:t>
            </a:r>
            <a:r>
              <a:t> ‘,' STORED AS TEXTFILE</a:t>
            </a:r>
          </a:p>
          <a:p>
            <a:pPr algn="l">
              <a:defRPr sz="3100">
                <a:solidFill>
                  <a:srgbClr val="000000"/>
                </a:solidFill>
                <a:latin typeface="Helvetica Neue"/>
                <a:ea typeface="Helvetica Neue"/>
                <a:cs typeface="Helvetica Neue"/>
                <a:sym typeface="Helvetica Neue"/>
              </a:defRPr>
            </a:pPr>
            <a:r>
              <a:rPr b="1"/>
              <a:t>LOCATION</a:t>
            </a:r>
            <a:r>
              <a:t> ‘/user/fire/mydata/library-collection-inventory';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 name="Finding the Most Popular Book"/>
          <p:cNvSpPr txBox="1">
            <a:spLocks noGrp="1"/>
          </p:cNvSpPr>
          <p:nvPr>
            <p:ph type="title"/>
          </p:nvPr>
        </p:nvSpPr>
        <p:spPr>
          <a:prstGeom prst="rect">
            <a:avLst/>
          </a:prstGeom>
        </p:spPr>
        <p:txBody>
          <a:bodyPr/>
          <a:lstStyle>
            <a:lvl1pPr>
              <a:defRPr sz="6200"/>
            </a:lvl1pPr>
          </a:lstStyle>
          <a:p>
            <a:r>
              <a:t>Finding the Most Popular Book</a:t>
            </a:r>
          </a:p>
        </p:txBody>
      </p:sp>
      <p:sp>
        <p:nvSpPr>
          <p:cNvPr id="267" name="Step V: Run HiveQL…"/>
          <p:cNvSpPr txBox="1"/>
          <p:nvPr/>
        </p:nvSpPr>
        <p:spPr>
          <a:xfrm>
            <a:off x="1345316" y="2718726"/>
            <a:ext cx="8984755" cy="3062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Step V: Run HiveQL</a:t>
            </a:r>
          </a:p>
          <a:p>
            <a:pPr algn="l">
              <a:defRPr sz="3100">
                <a:solidFill>
                  <a:srgbClr val="000000"/>
                </a:solidFill>
                <a:latin typeface="Helvetica Neue"/>
                <a:ea typeface="Helvetica Neue"/>
                <a:cs typeface="Helvetica Neue"/>
                <a:sym typeface="Helvetica Neue"/>
              </a:defRPr>
            </a:pPr>
            <a:r>
              <a:t>hive&gt; Select BibNum, Title, Count(1) as BookNum</a:t>
            </a:r>
          </a:p>
          <a:p>
            <a:pPr algn="l">
              <a:defRPr sz="3100">
                <a:solidFill>
                  <a:srgbClr val="000000"/>
                </a:solidFill>
                <a:latin typeface="Helvetica Neue"/>
                <a:ea typeface="Helvetica Neue"/>
                <a:cs typeface="Helvetica Neue"/>
                <a:sym typeface="Helvetica Neue"/>
              </a:defRPr>
            </a:pPr>
            <a:r>
              <a:t>From books</a:t>
            </a:r>
          </a:p>
          <a:p>
            <a:pPr algn="l">
              <a:defRPr sz="3100">
                <a:solidFill>
                  <a:srgbClr val="000000"/>
                </a:solidFill>
                <a:latin typeface="Helvetica Neue"/>
                <a:ea typeface="Helvetica Neue"/>
                <a:cs typeface="Helvetica Neue"/>
                <a:sym typeface="Helvetica Neue"/>
              </a:defRPr>
            </a:pPr>
            <a:r>
              <a:t>group by BibNum, Title</a:t>
            </a:r>
          </a:p>
          <a:p>
            <a:pPr algn="l">
              <a:defRPr sz="3100">
                <a:solidFill>
                  <a:srgbClr val="000000"/>
                </a:solidFill>
                <a:latin typeface="Helvetica Neue"/>
                <a:ea typeface="Helvetica Neue"/>
                <a:cs typeface="Helvetica Neue"/>
                <a:sym typeface="Helvetica Neue"/>
              </a:defRPr>
            </a:pPr>
            <a:r>
              <a:t>Order by BookNum Desc</a:t>
            </a:r>
          </a:p>
          <a:p>
            <a:pPr algn="l">
              <a:defRPr sz="3100">
                <a:solidFill>
                  <a:srgbClr val="000000"/>
                </a:solidFill>
                <a:latin typeface="Helvetica Neue"/>
                <a:ea typeface="Helvetica Neue"/>
                <a:cs typeface="Helvetica Neue"/>
                <a:sym typeface="Helvetica Neue"/>
              </a:defRPr>
            </a:pPr>
            <a:r>
              <a:t>limit 10;</a:t>
            </a:r>
          </a:p>
        </p:txBody>
      </p:sp>
      <p:pic>
        <p:nvPicPr>
          <p:cNvPr id="268" name="Screen Shot 2019-04-04 at 9.35.55 PM.png" descr="Screen Shot 2019-04-04 at 9.35.55 PM.png"/>
          <p:cNvPicPr>
            <a:picLocks noChangeAspect="1"/>
          </p:cNvPicPr>
          <p:nvPr/>
        </p:nvPicPr>
        <p:blipFill>
          <a:blip r:embed="rId2"/>
          <a:stretch>
            <a:fillRect/>
          </a:stretch>
        </p:blipFill>
        <p:spPr>
          <a:xfrm>
            <a:off x="4926027" y="4833070"/>
            <a:ext cx="7200901" cy="39751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 name="Hadoop Pros/Cons"/>
          <p:cNvSpPr txBox="1">
            <a:spLocks noGrp="1"/>
          </p:cNvSpPr>
          <p:nvPr>
            <p:ph type="title"/>
          </p:nvPr>
        </p:nvSpPr>
        <p:spPr>
          <a:xfrm>
            <a:off x="711200" y="152400"/>
            <a:ext cx="10922000" cy="2438400"/>
          </a:xfrm>
          <a:prstGeom prst="rect">
            <a:avLst/>
          </a:prstGeom>
        </p:spPr>
        <p:txBody>
          <a:bodyPr/>
          <a:lstStyle/>
          <a:p>
            <a:r>
              <a:t>Hadoop Pros/Cons</a:t>
            </a:r>
          </a:p>
        </p:txBody>
      </p:sp>
      <p:sp>
        <p:nvSpPr>
          <p:cNvPr id="271" name="Pros:…"/>
          <p:cNvSpPr txBox="1"/>
          <p:nvPr/>
        </p:nvSpPr>
        <p:spPr>
          <a:xfrm>
            <a:off x="656342" y="1710706"/>
            <a:ext cx="11692116" cy="68720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b="1">
                <a:solidFill>
                  <a:srgbClr val="000000"/>
                </a:solidFill>
                <a:latin typeface="Helvetica Neue"/>
                <a:ea typeface="Helvetica Neue"/>
                <a:cs typeface="Helvetica Neue"/>
                <a:sym typeface="Helvetica Neue"/>
              </a:defRPr>
            </a:pPr>
            <a:r>
              <a:t>Pros:</a:t>
            </a:r>
          </a:p>
          <a:p>
            <a:pPr marL="430161" indent="-430161" algn="l">
              <a:buClr>
                <a:srgbClr val="777775"/>
              </a:buClr>
              <a:buSzPct val="115000"/>
              <a:buChar char="-"/>
              <a:defRPr sz="3200">
                <a:solidFill>
                  <a:srgbClr val="000000"/>
                </a:solidFill>
                <a:latin typeface="Helvetica Neue"/>
                <a:ea typeface="Helvetica Neue"/>
                <a:cs typeface="Helvetica Neue"/>
                <a:sym typeface="Helvetica Neue"/>
              </a:defRPr>
            </a:pPr>
            <a:r>
              <a:t>HDFS is similar to a “regular” file system</a:t>
            </a:r>
          </a:p>
          <a:p>
            <a:pPr marL="430161" indent="-430161" algn="l">
              <a:buClr>
                <a:srgbClr val="777775"/>
              </a:buClr>
              <a:buSzPct val="115000"/>
              <a:buChar char="-"/>
              <a:defRPr sz="3200">
                <a:solidFill>
                  <a:srgbClr val="000000"/>
                </a:solidFill>
                <a:latin typeface="Helvetica Neue"/>
                <a:ea typeface="Helvetica Neue"/>
                <a:cs typeface="Helvetica Neue"/>
                <a:sym typeface="Helvetica Neue"/>
              </a:defRPr>
            </a:pPr>
            <a:r>
              <a:t>Can process Multi Petabyte Datasets </a:t>
            </a:r>
          </a:p>
          <a:p>
            <a:pPr marL="430161" indent="-430161" algn="l">
              <a:buClr>
                <a:srgbClr val="777775"/>
              </a:buClr>
              <a:buSzPct val="115000"/>
              <a:buChar char="-"/>
              <a:defRPr sz="3200">
                <a:solidFill>
                  <a:srgbClr val="000000"/>
                </a:solidFill>
                <a:latin typeface="Helvetica Neue"/>
                <a:ea typeface="Helvetica Neue"/>
                <a:cs typeface="Helvetica Neue"/>
                <a:sym typeface="Helvetica Neue"/>
              </a:defRPr>
            </a:pPr>
            <a:r>
              <a:t>Assumes Commodity Hardware</a:t>
            </a:r>
          </a:p>
          <a:p>
            <a:pPr marL="430161" indent="-430161" algn="l">
              <a:buClr>
                <a:srgbClr val="777775"/>
              </a:buClr>
              <a:buSzPct val="115000"/>
              <a:buChar char="-"/>
              <a:defRPr sz="3200">
                <a:solidFill>
                  <a:srgbClr val="000000"/>
                </a:solidFill>
                <a:latin typeface="Helvetica Neue"/>
                <a:ea typeface="Helvetica Neue"/>
                <a:cs typeface="Helvetica Neue"/>
                <a:sym typeface="Helvetica Neue"/>
              </a:defRPr>
            </a:pPr>
            <a:r>
              <a:t>Has fault tolerance</a:t>
            </a:r>
          </a:p>
          <a:p>
            <a:pPr algn="l">
              <a:defRPr sz="3200" b="1">
                <a:solidFill>
                  <a:srgbClr val="000000"/>
                </a:solidFill>
                <a:latin typeface="Helvetica Neue"/>
                <a:ea typeface="Helvetica Neue"/>
                <a:cs typeface="Helvetica Neue"/>
                <a:sym typeface="Helvetica Neue"/>
              </a:defRPr>
            </a:pPr>
            <a:r>
              <a:t>Cons:</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Unsuitable for realtime processing (takes minutes to execute job)</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Unfit for large data on the network (takes time to copy data)</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Unfit for iterative execution (processing data again &amp; again).</a:t>
            </a:r>
          </a:p>
          <a:p>
            <a:pPr marL="406263" indent="-406263" algn="l">
              <a:buClr>
                <a:srgbClr val="777775"/>
              </a:buClr>
              <a:buSzPct val="115000"/>
              <a:buChar char="-"/>
              <a:defRPr sz="3200">
                <a:solidFill>
                  <a:srgbClr val="000000"/>
                </a:solidFill>
                <a:latin typeface="Helvetica Neue"/>
                <a:ea typeface="Helvetica Neue"/>
                <a:cs typeface="Helvetica Neue"/>
                <a:sym typeface="Helvetica Neue"/>
              </a:defRPr>
            </a:pPr>
            <a:r>
              <a:t>It is stateless to execute so any run must run from the beginning</a:t>
            </a:r>
          </a:p>
          <a:p>
            <a:pPr marL="406263" indent="-406263" algn="l">
              <a:buClr>
                <a:srgbClr val="777775"/>
              </a:buClr>
              <a:buSzPct val="115000"/>
              <a:buChar char="-"/>
              <a:defRPr sz="3200">
                <a:solidFill>
                  <a:srgbClr val="000000"/>
                </a:solidFill>
                <a:latin typeface="Helvetica Neue"/>
                <a:ea typeface="Helvetica Neue"/>
                <a:cs typeface="Helvetica Neue"/>
                <a:sym typeface="Helvetica Neue"/>
              </a:defRPr>
            </a:pPr>
            <a:r>
              <a:t>MapReduce’s mandatory dumping of output to disk after every Map/Reduce stage is a bottleneck</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PARK"/>
          <p:cNvSpPr txBox="1">
            <a:spLocks noGrp="1"/>
          </p:cNvSpPr>
          <p:nvPr>
            <p:ph type="title"/>
          </p:nvPr>
        </p:nvSpPr>
        <p:spPr>
          <a:prstGeom prst="rect">
            <a:avLst/>
          </a:prstGeom>
        </p:spPr>
        <p:txBody>
          <a:bodyPr/>
          <a:lstStyle/>
          <a:p>
            <a:r>
              <a:t>SPARK</a:t>
            </a:r>
          </a:p>
        </p:txBody>
      </p:sp>
      <p:sp>
        <p:nvSpPr>
          <p:cNvPr id="274" name="Double-click to edit"/>
          <p:cNvSpPr txBox="1">
            <a:spLocks noGrp="1"/>
          </p:cNvSpPr>
          <p:nvPr>
            <p:ph type="body" sz="quarter" idx="1"/>
          </p:nvPr>
        </p:nvSpPr>
        <p:spPr>
          <a:prstGeom prst="rect">
            <a:avLst/>
          </a:prstGeom>
        </p:spPr>
        <p:txBody>
          <a:bodyPr/>
          <a:lstStyle/>
          <a:p>
            <a:endParaRPr/>
          </a:p>
        </p:txBody>
      </p:sp>
      <p:pic>
        <p:nvPicPr>
          <p:cNvPr id="275" name="sparkler-532838_1280.jpg" descr="sparkler-532838_1280.jpg"/>
          <p:cNvPicPr>
            <a:picLocks noChangeAspect="1"/>
          </p:cNvPicPr>
          <p:nvPr/>
        </p:nvPicPr>
        <p:blipFill>
          <a:blip r:embed="rId2"/>
          <a:srcRect l="12993" r="12993"/>
          <a:stretch>
            <a:fillRect/>
          </a:stretch>
        </p:blipFill>
        <p:spPr>
          <a:xfrm>
            <a:off x="6119605" y="2066456"/>
            <a:ext cx="6242499" cy="562068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Apache Hadoop"/>
          <p:cNvSpPr txBox="1">
            <a:spLocks noGrp="1"/>
          </p:cNvSpPr>
          <p:nvPr>
            <p:ph type="title"/>
          </p:nvPr>
        </p:nvSpPr>
        <p:spPr>
          <a:prstGeom prst="rect">
            <a:avLst/>
          </a:prstGeom>
        </p:spPr>
        <p:txBody>
          <a:bodyPr/>
          <a:lstStyle/>
          <a:p>
            <a:r>
              <a:t>Apache Hadoop</a:t>
            </a:r>
          </a:p>
        </p:txBody>
      </p:sp>
      <p:pic>
        <p:nvPicPr>
          <p:cNvPr id="174" name="Image" descr="Image"/>
          <p:cNvPicPr>
            <a:picLocks noChangeAspect="1"/>
          </p:cNvPicPr>
          <p:nvPr/>
        </p:nvPicPr>
        <p:blipFill>
          <a:blip r:embed="rId2"/>
          <a:stretch>
            <a:fillRect/>
          </a:stretch>
        </p:blipFill>
        <p:spPr>
          <a:xfrm>
            <a:off x="8271707" y="8107612"/>
            <a:ext cx="4364793" cy="1309438"/>
          </a:xfrm>
          <a:prstGeom prst="rect">
            <a:avLst/>
          </a:prstGeom>
          <a:ln w="12700">
            <a:miter lim="400000"/>
          </a:ln>
        </p:spPr>
      </p:pic>
      <p:sp>
        <p:nvSpPr>
          <p:cNvPr id="175" name="Hadoop is a collection of software utilities that use computer clusters to solve problems involving massive amounts of data and computation…"/>
          <p:cNvSpPr txBox="1"/>
          <p:nvPr/>
        </p:nvSpPr>
        <p:spPr>
          <a:xfrm>
            <a:off x="617923" y="2025700"/>
            <a:ext cx="11235554" cy="669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Hadoop is a </a:t>
            </a:r>
            <a:r>
              <a:rPr b="1"/>
              <a:t>collection of software utilities</a:t>
            </a:r>
            <a:r>
              <a:t> that use computer clusters to solve problems involving massive amounts of data and computation</a:t>
            </a:r>
          </a:p>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It provides a software framework for distributed storage and processing of big data using the </a:t>
            </a:r>
            <a:r>
              <a:rPr b="1"/>
              <a:t>MapReduce programming model</a:t>
            </a:r>
          </a:p>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Designed for computer clusters built from </a:t>
            </a:r>
            <a:r>
              <a:rPr b="1"/>
              <a:t>commodity hardware</a:t>
            </a:r>
          </a:p>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Hadoop is designed with a fundamental assumption that </a:t>
            </a:r>
            <a:r>
              <a:rPr b="1"/>
              <a:t>hardware failures are common </a:t>
            </a:r>
            <a:r>
              <a:t>occurrences and should be automatically handled by the framework</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 name="Apache Spark"/>
          <p:cNvSpPr txBox="1">
            <a:spLocks noGrp="1"/>
          </p:cNvSpPr>
          <p:nvPr>
            <p:ph type="title"/>
          </p:nvPr>
        </p:nvSpPr>
        <p:spPr>
          <a:prstGeom prst="rect">
            <a:avLst/>
          </a:prstGeom>
        </p:spPr>
        <p:txBody>
          <a:bodyPr/>
          <a:lstStyle/>
          <a:p>
            <a:r>
              <a:t>Apache Spark</a:t>
            </a:r>
          </a:p>
        </p:txBody>
      </p:sp>
      <p:sp>
        <p:nvSpPr>
          <p:cNvPr id="278" name="- Spark is an open-source distributed general-purpose cluster-computing framework.…"/>
          <p:cNvSpPr txBox="1"/>
          <p:nvPr/>
        </p:nvSpPr>
        <p:spPr>
          <a:xfrm>
            <a:off x="656491" y="1428956"/>
            <a:ext cx="11277365" cy="6121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solidFill>
                  <a:srgbClr val="000000"/>
                </a:solidFill>
                <a:latin typeface="Helvetica Neue"/>
                <a:ea typeface="Helvetica Neue"/>
                <a:cs typeface="Helvetica Neue"/>
                <a:sym typeface="Helvetica Neue"/>
              </a:defRPr>
            </a:pPr>
            <a:endParaRPr/>
          </a:p>
          <a:p>
            <a:pPr algn="l">
              <a:defRPr>
                <a:solidFill>
                  <a:srgbClr val="000000"/>
                </a:solidFill>
                <a:latin typeface="Helvetica Neue"/>
                <a:ea typeface="Helvetica Neue"/>
                <a:cs typeface="Helvetica Neue"/>
                <a:sym typeface="Helvetica Neue"/>
              </a:defRPr>
            </a:pPr>
            <a:r>
              <a:t>- Spark is an open-source distributed general-purpose cluster-computing framework.</a:t>
            </a:r>
          </a:p>
          <a:p>
            <a:pPr marL="430161" indent="-430161" algn="l">
              <a:buClr>
                <a:srgbClr val="777775"/>
              </a:buClr>
              <a:buSzPct val="115000"/>
              <a:buChar char="-"/>
              <a:defRPr>
                <a:solidFill>
                  <a:srgbClr val="000000"/>
                </a:solidFill>
                <a:latin typeface="Helvetica Neue"/>
                <a:ea typeface="Helvetica Neue"/>
                <a:cs typeface="Helvetica Neue"/>
                <a:sym typeface="Helvetica Neue"/>
              </a:defRPr>
            </a:pPr>
            <a:r>
              <a:t>Spark performs </a:t>
            </a:r>
            <a:r>
              <a:rPr b="1"/>
              <a:t>in-memory computations </a:t>
            </a:r>
            <a:r>
              <a:t>(most of the processing is done in the RAM of the machines)</a:t>
            </a:r>
          </a:p>
          <a:p>
            <a:pPr marL="430161" indent="-430161" algn="l">
              <a:buClr>
                <a:srgbClr val="777775"/>
              </a:buClr>
              <a:buSzPct val="115000"/>
              <a:buChar char="-"/>
              <a:defRPr>
                <a:solidFill>
                  <a:srgbClr val="000000"/>
                </a:solidFill>
                <a:latin typeface="Helvetica Neue"/>
                <a:ea typeface="Helvetica Neue"/>
                <a:cs typeface="Helvetica Neue"/>
                <a:sym typeface="Helvetica Neue"/>
              </a:defRPr>
            </a:pPr>
            <a:r>
              <a:t>Using Spark, it possible to perform Stream Processing, SQL operations, Graphs (</a:t>
            </a:r>
            <a:r>
              <a:rPr i="1"/>
              <a:t>Graphx</a:t>
            </a:r>
            <a:r>
              <a:t>) analysis, and Machine Learning (</a:t>
            </a:r>
            <a:r>
              <a:rPr i="1"/>
              <a:t>MLib</a:t>
            </a:r>
            <a:r>
              <a:t>)</a:t>
            </a:r>
          </a:p>
          <a:p>
            <a:pPr algn="l">
              <a:defRPr>
                <a:solidFill>
                  <a:srgbClr val="000000"/>
                </a:solidFill>
                <a:latin typeface="Helvetica Neue"/>
                <a:ea typeface="Helvetica Neue"/>
                <a:cs typeface="Helvetica Neue"/>
                <a:sym typeface="Helvetica Neue"/>
              </a:defRPr>
            </a:pPr>
            <a:endParaRPr b="1"/>
          </a:p>
          <a:p>
            <a:pPr algn="l">
              <a:defRPr>
                <a:solidFill>
                  <a:srgbClr val="000000"/>
                </a:solidFill>
                <a:latin typeface="Helvetica Neue"/>
                <a:ea typeface="Helvetica Neue"/>
                <a:cs typeface="Helvetica Neue"/>
                <a:sym typeface="Helvetica Neue"/>
              </a:defRPr>
            </a:pPr>
            <a:endParaRPr b="1"/>
          </a:p>
        </p:txBody>
      </p:sp>
      <p:pic>
        <p:nvPicPr>
          <p:cNvPr id="279" name="Image" descr="Image"/>
          <p:cNvPicPr>
            <a:picLocks noChangeAspect="1"/>
          </p:cNvPicPr>
          <p:nvPr/>
        </p:nvPicPr>
        <p:blipFill>
          <a:blip r:embed="rId2"/>
          <a:stretch>
            <a:fillRect/>
          </a:stretch>
        </p:blipFill>
        <p:spPr>
          <a:xfrm>
            <a:off x="790535" y="6165245"/>
            <a:ext cx="11423730" cy="332165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1" name="RDD"/>
          <p:cNvSpPr txBox="1">
            <a:spLocks noGrp="1"/>
          </p:cNvSpPr>
          <p:nvPr>
            <p:ph type="title"/>
          </p:nvPr>
        </p:nvSpPr>
        <p:spPr>
          <a:prstGeom prst="rect">
            <a:avLst/>
          </a:prstGeom>
        </p:spPr>
        <p:txBody>
          <a:bodyPr/>
          <a:lstStyle/>
          <a:p>
            <a:r>
              <a:t>RDD</a:t>
            </a:r>
          </a:p>
        </p:txBody>
      </p:sp>
      <p:sp>
        <p:nvSpPr>
          <p:cNvPr id="282" name="RDD (Resilient Distributed Dataset) is the fundamental data structure of Spark…"/>
          <p:cNvSpPr txBox="1"/>
          <p:nvPr/>
        </p:nvSpPr>
        <p:spPr>
          <a:xfrm>
            <a:off x="644960" y="1727920"/>
            <a:ext cx="11154732" cy="6950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300">
                <a:solidFill>
                  <a:srgbClr val="242729"/>
                </a:solidFill>
                <a:latin typeface="Arial"/>
                <a:ea typeface="Arial"/>
                <a:cs typeface="Arial"/>
                <a:sym typeface="Arial"/>
              </a:defRPr>
            </a:pPr>
            <a:endParaRPr/>
          </a:p>
          <a:p>
            <a:pPr marL="250575" indent="-250575" algn="l" defTabSz="457200">
              <a:buClr>
                <a:srgbClr val="777775"/>
              </a:buClr>
              <a:buSzPct val="115000"/>
              <a:buChar char="-"/>
              <a:defRPr sz="2300">
                <a:solidFill>
                  <a:srgbClr val="242729"/>
                </a:solidFill>
                <a:latin typeface="Arial"/>
                <a:ea typeface="Arial"/>
                <a:cs typeface="Arial"/>
                <a:sym typeface="Arial"/>
              </a:defRPr>
            </a:pPr>
            <a:endParaRPr/>
          </a:p>
          <a:p>
            <a:pPr marL="250575" indent="-250575" algn="l" defTabSz="457200">
              <a:buClr>
                <a:srgbClr val="777775"/>
              </a:buClr>
              <a:buSzPct val="115000"/>
              <a:buChar char="-"/>
              <a:defRPr sz="2300">
                <a:solidFill>
                  <a:srgbClr val="242729"/>
                </a:solidFill>
                <a:latin typeface="Arial"/>
                <a:ea typeface="Arial"/>
                <a:cs typeface="Arial"/>
                <a:sym typeface="Arial"/>
              </a:defRPr>
            </a:pPr>
            <a:r>
              <a:t>RDD (</a:t>
            </a:r>
            <a:r>
              <a:rPr b="1"/>
              <a:t>R</a:t>
            </a:r>
            <a:r>
              <a:t>esilient </a:t>
            </a:r>
            <a:r>
              <a:rPr b="1"/>
              <a:t>D</a:t>
            </a:r>
            <a:r>
              <a:t>istributed </a:t>
            </a:r>
            <a:r>
              <a:rPr b="1"/>
              <a:t>D</a:t>
            </a:r>
            <a:r>
              <a:t>ataset) is the fundamental data structure of Spark</a:t>
            </a:r>
          </a:p>
          <a:p>
            <a:pPr algn="l" defTabSz="457200">
              <a:defRPr sz="2300">
                <a:solidFill>
                  <a:srgbClr val="242729"/>
                </a:solidFill>
                <a:latin typeface="Arial"/>
                <a:ea typeface="Arial"/>
                <a:cs typeface="Arial"/>
                <a:sym typeface="Arial"/>
              </a:defRPr>
            </a:pPr>
            <a:endParaRPr/>
          </a:p>
          <a:p>
            <a:pPr algn="l" defTabSz="457200">
              <a:defRPr sz="2300">
                <a:solidFill>
                  <a:srgbClr val="242729"/>
                </a:solidFill>
                <a:latin typeface="Arial"/>
                <a:ea typeface="Arial"/>
                <a:cs typeface="Arial"/>
                <a:sym typeface="Arial"/>
              </a:defRPr>
            </a:pPr>
            <a:r>
              <a:t>- Every </a:t>
            </a:r>
            <a:r>
              <a:rPr b="1"/>
              <a:t>dataset</a:t>
            </a:r>
            <a:r>
              <a:t> in Spark’s RDD is logically </a:t>
            </a:r>
            <a:r>
              <a:rPr b="1"/>
              <a:t>partitioned across many servers</a:t>
            </a:r>
          </a:p>
          <a:p>
            <a:pPr marL="250575" indent="-250575" algn="l" defTabSz="457200">
              <a:buClr>
                <a:srgbClr val="777775"/>
              </a:buClr>
              <a:buSzPct val="115000"/>
              <a:buChar char="-"/>
              <a:defRPr sz="2300">
                <a:solidFill>
                  <a:srgbClr val="242729"/>
                </a:solidFill>
                <a:latin typeface="Arial"/>
                <a:ea typeface="Arial"/>
                <a:cs typeface="Arial"/>
                <a:sym typeface="Arial"/>
              </a:defRPr>
            </a:pPr>
            <a:endParaRPr b="1"/>
          </a:p>
          <a:p>
            <a:pPr marL="250575" indent="-250575" algn="l" defTabSz="457200">
              <a:buClr>
                <a:srgbClr val="777775"/>
              </a:buClr>
              <a:buSzPct val="115000"/>
              <a:buChar char="-"/>
              <a:defRPr sz="2300">
                <a:solidFill>
                  <a:srgbClr val="242729"/>
                </a:solidFill>
                <a:latin typeface="Arial"/>
                <a:ea typeface="Arial"/>
                <a:cs typeface="Arial"/>
                <a:sym typeface="Arial"/>
              </a:defRPr>
            </a:pPr>
            <a:r>
              <a:t>RDD is </a:t>
            </a:r>
            <a:r>
              <a:rPr b="1"/>
              <a:t>fault-tolerant </a:t>
            </a:r>
            <a:r>
              <a:t>(Automatically rebuild on failure)</a:t>
            </a:r>
            <a:endParaRPr b="1"/>
          </a:p>
          <a:p>
            <a:pPr marL="250575" indent="-250575" algn="l" defTabSz="457200">
              <a:buClr>
                <a:srgbClr val="777775"/>
              </a:buClr>
              <a:buSzPct val="115000"/>
              <a:buChar char="-"/>
              <a:defRPr sz="2300">
                <a:solidFill>
                  <a:srgbClr val="242729"/>
                </a:solidFill>
                <a:latin typeface="Arial"/>
                <a:ea typeface="Arial"/>
                <a:cs typeface="Arial"/>
                <a:sym typeface="Arial"/>
              </a:defRPr>
            </a:pPr>
            <a:endParaRPr b="1"/>
          </a:p>
          <a:p>
            <a:pPr marL="250575" indent="-250575" algn="l" defTabSz="457200">
              <a:buClr>
                <a:srgbClr val="777775"/>
              </a:buClr>
              <a:buSzPct val="115000"/>
              <a:buChar char="-"/>
              <a:defRPr sz="2300">
                <a:solidFill>
                  <a:srgbClr val="242729"/>
                </a:solidFill>
                <a:latin typeface="Arial"/>
                <a:ea typeface="Arial"/>
                <a:cs typeface="Arial"/>
                <a:sym typeface="Arial"/>
              </a:defRPr>
            </a:pPr>
            <a:r>
              <a:t>Data can be </a:t>
            </a:r>
            <a:r>
              <a:rPr b="1"/>
              <a:t>structured or unstructured</a:t>
            </a:r>
            <a:r>
              <a:t> (can be JSON files/CSV files/databases)</a:t>
            </a:r>
          </a:p>
          <a:p>
            <a:pPr algn="l" defTabSz="457200">
              <a:defRPr sz="2300">
                <a:solidFill>
                  <a:srgbClr val="242729"/>
                </a:solidFill>
                <a:latin typeface="Arial"/>
                <a:ea typeface="Arial"/>
                <a:cs typeface="Arial"/>
                <a:sym typeface="Arial"/>
              </a:defRPr>
            </a:pPr>
            <a:endParaRPr/>
          </a:p>
          <a:p>
            <a:pPr marL="250575" indent="-250575" algn="l" defTabSz="457200">
              <a:buClr>
                <a:srgbClr val="777775"/>
              </a:buClr>
              <a:buSzPct val="115000"/>
              <a:buChar char="-"/>
              <a:defRPr sz="2300" b="1">
                <a:solidFill>
                  <a:srgbClr val="242729"/>
                </a:solidFill>
                <a:latin typeface="Arial"/>
                <a:ea typeface="Arial"/>
                <a:cs typeface="Arial"/>
                <a:sym typeface="Arial"/>
              </a:defRPr>
            </a:pPr>
            <a:r>
              <a:t>Read Only (</a:t>
            </a:r>
            <a:r>
              <a:rPr b="0"/>
              <a:t>but can be transferred)</a:t>
            </a:r>
          </a:p>
          <a:p>
            <a:pPr algn="l" defTabSz="457200">
              <a:defRPr sz="2300" b="1">
                <a:solidFill>
                  <a:srgbClr val="242729"/>
                </a:solidFill>
                <a:latin typeface="Arial"/>
                <a:ea typeface="Arial"/>
                <a:cs typeface="Arial"/>
                <a:sym typeface="Arial"/>
              </a:defRPr>
            </a:pPr>
            <a:endParaRPr b="0"/>
          </a:p>
          <a:p>
            <a:pPr algn="l" defTabSz="457200">
              <a:defRPr sz="2300">
                <a:solidFill>
                  <a:srgbClr val="242729"/>
                </a:solidFill>
                <a:latin typeface="Arial"/>
                <a:ea typeface="Arial"/>
                <a:cs typeface="Arial"/>
                <a:sym typeface="Arial"/>
              </a:defRPr>
            </a:pPr>
            <a:r>
              <a:t>We can think of RDD as logical abstraction representation of a set of data, spread across multiple machines.</a:t>
            </a:r>
          </a:p>
          <a:p>
            <a:pPr algn="l" defTabSz="457200">
              <a:defRPr sz="2300">
                <a:solidFill>
                  <a:srgbClr val="242729"/>
                </a:solidFill>
                <a:latin typeface="Arial"/>
                <a:ea typeface="Arial"/>
                <a:cs typeface="Arial"/>
                <a:sym typeface="Arial"/>
              </a:defRPr>
            </a:pPr>
            <a:endParaRPr/>
          </a:p>
          <a:p>
            <a:pPr algn="l" defTabSz="457200">
              <a:defRPr sz="2300">
                <a:solidFill>
                  <a:srgbClr val="242729"/>
                </a:solidFill>
                <a:latin typeface="Arial"/>
                <a:ea typeface="Arial"/>
                <a:cs typeface="Arial"/>
                <a:sym typeface="Arial"/>
              </a:defRPr>
            </a:pPr>
            <a:r>
              <a:t>Why to use RDDs?</a:t>
            </a:r>
          </a:p>
          <a:p>
            <a:pPr marL="250575" indent="-250575" algn="l" defTabSz="457200">
              <a:buClr>
                <a:srgbClr val="777775"/>
              </a:buClr>
              <a:buSzPct val="115000"/>
              <a:buChar char="-"/>
              <a:defRPr sz="2300" b="1">
                <a:solidFill>
                  <a:srgbClr val="242729"/>
                </a:solidFill>
                <a:latin typeface="Arial"/>
                <a:ea typeface="Arial"/>
                <a:cs typeface="Arial"/>
                <a:sym typeface="Arial"/>
              </a:defRPr>
            </a:pPr>
            <a:r>
              <a:t>Give the developers more control and flexibility </a:t>
            </a:r>
            <a:r>
              <a:rPr b="0"/>
              <a:t>(you can tell Spark what to do and how to do it)</a:t>
            </a:r>
          </a:p>
          <a:p>
            <a:pPr marL="250575" indent="-250575" algn="l" defTabSz="457200">
              <a:buClr>
                <a:srgbClr val="777775"/>
              </a:buClr>
              <a:buSzPct val="115000"/>
              <a:buChar char="-"/>
              <a:defRPr sz="2300">
                <a:solidFill>
                  <a:srgbClr val="242729"/>
                </a:solidFill>
                <a:latin typeface="Arial"/>
                <a:ea typeface="Arial"/>
                <a:cs typeface="Arial"/>
                <a:sym typeface="Arial"/>
              </a:defRPr>
            </a:pPr>
            <a:endParaRPr b="0"/>
          </a:p>
        </p:txBody>
      </p:sp>
      <p:pic>
        <p:nvPicPr>
          <p:cNvPr id="283" name="Image" descr="Image"/>
          <p:cNvPicPr>
            <a:picLocks noChangeAspect="1"/>
          </p:cNvPicPr>
          <p:nvPr/>
        </p:nvPicPr>
        <p:blipFill>
          <a:blip r:embed="rId3"/>
          <a:stretch>
            <a:fillRect/>
          </a:stretch>
        </p:blipFill>
        <p:spPr>
          <a:xfrm>
            <a:off x="9083299" y="7473252"/>
            <a:ext cx="3137127" cy="163392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 name="Spark DataFrame"/>
          <p:cNvSpPr txBox="1">
            <a:spLocks noGrp="1"/>
          </p:cNvSpPr>
          <p:nvPr>
            <p:ph type="title"/>
          </p:nvPr>
        </p:nvSpPr>
        <p:spPr>
          <a:prstGeom prst="rect">
            <a:avLst/>
          </a:prstGeom>
        </p:spPr>
        <p:txBody>
          <a:bodyPr/>
          <a:lstStyle/>
          <a:p>
            <a:r>
              <a:t>Spark DataFrame</a:t>
            </a:r>
          </a:p>
        </p:txBody>
      </p:sp>
      <p:sp>
        <p:nvSpPr>
          <p:cNvPr id="288" name="A DataFrame is a distributed collection of data. Similar to Pandas DataFrames,…"/>
          <p:cNvSpPr txBox="1"/>
          <p:nvPr/>
        </p:nvSpPr>
        <p:spPr>
          <a:xfrm>
            <a:off x="694490" y="3282950"/>
            <a:ext cx="11264926" cy="318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200">
                <a:solidFill>
                  <a:srgbClr val="313131"/>
                </a:solidFill>
                <a:latin typeface="Verdana"/>
                <a:ea typeface="Verdana"/>
                <a:cs typeface="Verdana"/>
                <a:sym typeface="Verdana"/>
              </a:defRPr>
            </a:pPr>
            <a:r>
              <a:t>A DataFrame is a distributed collection of data. Similar to Pandas DataFrames,</a:t>
            </a:r>
          </a:p>
          <a:p>
            <a:pPr algn="l" defTabSz="457200">
              <a:defRPr sz="2200">
                <a:solidFill>
                  <a:srgbClr val="313131"/>
                </a:solidFill>
                <a:latin typeface="Verdana"/>
                <a:ea typeface="Verdana"/>
                <a:cs typeface="Verdana"/>
                <a:sym typeface="Verdana"/>
              </a:defRPr>
            </a:pPr>
            <a:r>
              <a:t>Spark DataFrames are organized into named columns (tabular format). </a:t>
            </a:r>
          </a:p>
          <a:p>
            <a:pPr algn="l" defTabSz="457200">
              <a:defRPr sz="2200">
                <a:solidFill>
                  <a:srgbClr val="313131"/>
                </a:solidFill>
                <a:latin typeface="Verdana"/>
                <a:ea typeface="Verdana"/>
                <a:cs typeface="Verdana"/>
                <a:sym typeface="Verdana"/>
              </a:defRPr>
            </a:pPr>
            <a:endParaRPr/>
          </a:p>
          <a:p>
            <a:pPr algn="l" defTabSz="457200">
              <a:defRPr sz="2200">
                <a:solidFill>
                  <a:srgbClr val="313131"/>
                </a:solidFill>
                <a:latin typeface="Verdana"/>
                <a:ea typeface="Verdana"/>
                <a:cs typeface="Verdana"/>
                <a:sym typeface="Verdana"/>
              </a:defRPr>
            </a:pPr>
            <a:r>
              <a:t>DataFrames can be created from:</a:t>
            </a:r>
          </a:p>
          <a:p>
            <a:pPr marL="163419" indent="-163419" algn="l" defTabSz="457200">
              <a:buClr>
                <a:srgbClr val="777775"/>
              </a:buClr>
              <a:buSzPct val="115000"/>
              <a:buChar char="-"/>
              <a:defRPr sz="2200">
                <a:solidFill>
                  <a:srgbClr val="313131"/>
                </a:solidFill>
                <a:latin typeface="Verdana"/>
                <a:ea typeface="Verdana"/>
                <a:cs typeface="Verdana"/>
                <a:sym typeface="Verdana"/>
              </a:defRPr>
            </a:pPr>
            <a:r>
              <a:t>Structured Data Files (like CSV, JSON, XML)</a:t>
            </a:r>
          </a:p>
          <a:p>
            <a:pPr marL="163419" indent="-163419" algn="l" defTabSz="457200">
              <a:buClr>
                <a:srgbClr val="777775"/>
              </a:buClr>
              <a:buSzPct val="115000"/>
              <a:buChar char="-"/>
              <a:defRPr sz="2200">
                <a:solidFill>
                  <a:srgbClr val="313131"/>
                </a:solidFill>
                <a:latin typeface="Verdana"/>
                <a:ea typeface="Verdana"/>
                <a:cs typeface="Verdana"/>
                <a:sym typeface="Verdana"/>
              </a:defRPr>
            </a:pPr>
            <a:r>
              <a:t>Hive Tables</a:t>
            </a:r>
          </a:p>
          <a:p>
            <a:pPr marL="163419" indent="-163419" algn="l" defTabSz="457200">
              <a:buClr>
                <a:srgbClr val="777775"/>
              </a:buClr>
              <a:buSzPct val="115000"/>
              <a:buChar char="-"/>
              <a:defRPr sz="2200">
                <a:solidFill>
                  <a:srgbClr val="313131"/>
                </a:solidFill>
                <a:latin typeface="Verdana"/>
                <a:ea typeface="Verdana"/>
                <a:cs typeface="Verdana"/>
                <a:sym typeface="Verdana"/>
              </a:defRPr>
            </a:pPr>
            <a:r>
              <a:t>Existing databases</a:t>
            </a:r>
          </a:p>
          <a:p>
            <a:pPr algn="l" defTabSz="457200">
              <a:defRPr sz="2200">
                <a:solidFill>
                  <a:srgbClr val="313131"/>
                </a:solidFill>
                <a:latin typeface="Verdana"/>
                <a:ea typeface="Verdana"/>
                <a:cs typeface="Verdana"/>
                <a:sym typeface="Verdana"/>
              </a:defRPr>
            </a:pPr>
            <a:endParaRPr/>
          </a:p>
          <a:p>
            <a:pPr algn="l" defTabSz="457200">
              <a:defRPr sz="2200">
                <a:solidFill>
                  <a:srgbClr val="313131"/>
                </a:solidFill>
                <a:latin typeface="Verdana"/>
                <a:ea typeface="Verdana"/>
                <a:cs typeface="Verdana"/>
                <a:sym typeface="Verdana"/>
              </a:defRPr>
            </a:pPr>
            <a:r>
              <a:t>Using Spark DataFrames it is possible to analyze Peta Bytes of data</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Spark Streaming"/>
          <p:cNvSpPr txBox="1">
            <a:spLocks noGrp="1"/>
          </p:cNvSpPr>
          <p:nvPr>
            <p:ph type="title"/>
          </p:nvPr>
        </p:nvSpPr>
        <p:spPr>
          <a:prstGeom prst="rect">
            <a:avLst/>
          </a:prstGeom>
        </p:spPr>
        <p:txBody>
          <a:bodyPr/>
          <a:lstStyle/>
          <a:p>
            <a:r>
              <a:t>Spark Streaming</a:t>
            </a:r>
          </a:p>
        </p:txBody>
      </p:sp>
      <p:sp>
        <p:nvSpPr>
          <p:cNvPr id="293" name="- Spark Streaming is an extension of the Spark API that enables stream processing of live data streams.…"/>
          <p:cNvSpPr txBox="1"/>
          <p:nvPr/>
        </p:nvSpPr>
        <p:spPr>
          <a:xfrm>
            <a:off x="699340" y="2783485"/>
            <a:ext cx="11606120" cy="2907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200">
                <a:solidFill>
                  <a:srgbClr val="222222"/>
                </a:solidFill>
                <a:latin typeface="Arial"/>
                <a:ea typeface="Arial"/>
                <a:cs typeface="Arial"/>
                <a:sym typeface="Arial"/>
              </a:defRPr>
            </a:pPr>
            <a:r>
              <a:t>- Spark Streaming is an extension of the Spark API that enables stream processing of live data streams. </a:t>
            </a:r>
          </a:p>
          <a:p>
            <a:pPr algn="l" defTabSz="457200">
              <a:defRPr sz="3200">
                <a:solidFill>
                  <a:srgbClr val="222222"/>
                </a:solidFill>
                <a:latin typeface="Arial"/>
                <a:ea typeface="Arial"/>
                <a:cs typeface="Arial"/>
                <a:sym typeface="Arial"/>
              </a:defRPr>
            </a:pPr>
            <a:endParaRPr/>
          </a:p>
          <a:p>
            <a:pPr algn="l" defTabSz="457200">
              <a:defRPr sz="3200">
                <a:solidFill>
                  <a:srgbClr val="222222"/>
                </a:solidFill>
                <a:latin typeface="Arial"/>
                <a:ea typeface="Arial"/>
                <a:cs typeface="Arial"/>
                <a:sym typeface="Arial"/>
              </a:defRPr>
            </a:pPr>
            <a:r>
              <a:t>- Data can be ingested from many sources like Kafka, Flume, Kinesis, or TCP sockets, and can be processed using complex algorithms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7" name="MLlib"/>
          <p:cNvSpPr txBox="1">
            <a:spLocks noGrp="1"/>
          </p:cNvSpPr>
          <p:nvPr>
            <p:ph type="title"/>
          </p:nvPr>
        </p:nvSpPr>
        <p:spPr>
          <a:prstGeom prst="rect">
            <a:avLst/>
          </a:prstGeom>
        </p:spPr>
        <p:txBody>
          <a:bodyPr/>
          <a:lstStyle/>
          <a:p>
            <a:r>
              <a:t>MLlib</a:t>
            </a:r>
          </a:p>
        </p:txBody>
      </p:sp>
      <p:sp>
        <p:nvSpPr>
          <p:cNvPr id="298" name="MLlib is Apache Spark's scalable machine learning library"/>
          <p:cNvSpPr txBox="1"/>
          <p:nvPr/>
        </p:nvSpPr>
        <p:spPr>
          <a:xfrm>
            <a:off x="500735" y="2663773"/>
            <a:ext cx="12003330" cy="118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latin typeface="Helvetica Neue"/>
                <a:ea typeface="Helvetica Neue"/>
                <a:cs typeface="Helvetica Neue"/>
                <a:sym typeface="Helvetica Neue"/>
              </a:defRPr>
            </a:lvl1pPr>
          </a:lstStyle>
          <a:p>
            <a:r>
              <a:t>MLlib is Apache Spark's scalable machine learning library</a:t>
            </a:r>
          </a:p>
        </p:txBody>
      </p:sp>
      <p:sp>
        <p:nvSpPr>
          <p:cNvPr id="299" name="Algorithms:…"/>
          <p:cNvSpPr txBox="1"/>
          <p:nvPr/>
        </p:nvSpPr>
        <p:spPr>
          <a:xfrm>
            <a:off x="784024" y="3595960"/>
            <a:ext cx="11436752" cy="505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t>Algorithms:</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rPr b="1"/>
              <a:t>Classification: </a:t>
            </a:r>
            <a:r>
              <a:t>Logistic regression, naive Bayes, SVM,…</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rPr b="1"/>
              <a:t>Regression:</a:t>
            </a:r>
            <a:r>
              <a:t> generalized linear regression, survival regression</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t>Decision trees, random forests, and gradient-boosted trees</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rPr b="1"/>
              <a:t>Clustering:</a:t>
            </a:r>
            <a:r>
              <a:t> K-means, Gaussian mixtures (GMMs)</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rPr b="1"/>
              <a:t>Topic modeling:</a:t>
            </a:r>
            <a:r>
              <a:t> latent Dirichlet allocation (LDA)</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rPr b="1"/>
              <a:t>Decomposition:</a:t>
            </a:r>
            <a:r>
              <a:t> singular value decomposition (SVD), principal component analysis (PCA) </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 name="MLlib"/>
          <p:cNvSpPr txBox="1">
            <a:spLocks noGrp="1"/>
          </p:cNvSpPr>
          <p:nvPr>
            <p:ph type="title"/>
          </p:nvPr>
        </p:nvSpPr>
        <p:spPr>
          <a:prstGeom prst="rect">
            <a:avLst/>
          </a:prstGeom>
        </p:spPr>
        <p:txBody>
          <a:bodyPr/>
          <a:lstStyle/>
          <a:p>
            <a:r>
              <a:t>MLlib</a:t>
            </a:r>
          </a:p>
        </p:txBody>
      </p:sp>
      <p:sp>
        <p:nvSpPr>
          <p:cNvPr id="302" name="Some MLlib Advantages:"/>
          <p:cNvSpPr txBox="1"/>
          <p:nvPr/>
        </p:nvSpPr>
        <p:spPr>
          <a:xfrm>
            <a:off x="417923" y="2858811"/>
            <a:ext cx="5238142"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0000"/>
                </a:solidFill>
                <a:latin typeface="Helvetica Neue"/>
                <a:ea typeface="Helvetica Neue"/>
                <a:cs typeface="Helvetica Neue"/>
                <a:sym typeface="Helvetica Neue"/>
              </a:defRPr>
            </a:lvl1pPr>
          </a:lstStyle>
          <a:p>
            <a:r>
              <a:t>Some MLlib Advantages:</a:t>
            </a:r>
          </a:p>
        </p:txBody>
      </p:sp>
      <p:sp>
        <p:nvSpPr>
          <p:cNvPr id="303" name="Run programs up to 100x faster than Hadoop MapReduce in memory, or 10x faster on disk.…"/>
          <p:cNvSpPr txBox="1"/>
          <p:nvPr/>
        </p:nvSpPr>
        <p:spPr>
          <a:xfrm>
            <a:off x="784024" y="3983970"/>
            <a:ext cx="11436752" cy="2527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3155" indent="-553155" algn="l" defTabSz="457200">
              <a:lnSpc>
                <a:spcPts val="8100"/>
              </a:lnSpc>
              <a:spcBef>
                <a:spcPts val="1200"/>
              </a:spcBef>
              <a:buClr>
                <a:srgbClr val="777775"/>
              </a:buClr>
              <a:buSzPct val="115000"/>
              <a:buChar char="-"/>
              <a:defRPr sz="3200">
                <a:solidFill>
                  <a:srgbClr val="000000"/>
                </a:solidFill>
                <a:latin typeface="Helvetica Light"/>
                <a:ea typeface="Helvetica Light"/>
                <a:cs typeface="Helvetica Light"/>
                <a:sym typeface="Helvetica Light"/>
              </a:defRPr>
            </a:pPr>
            <a:r>
              <a:t>Run programs up to 100x faster than Hadoop MapReduce in memory, or 10x faster on disk.</a:t>
            </a:r>
          </a:p>
          <a:p>
            <a:pPr marL="553155" indent="-553155" algn="l" defTabSz="457200">
              <a:lnSpc>
                <a:spcPts val="8100"/>
              </a:lnSpc>
              <a:spcBef>
                <a:spcPts val="1200"/>
              </a:spcBef>
              <a:buClr>
                <a:srgbClr val="777775"/>
              </a:buClr>
              <a:buSzPct val="115000"/>
              <a:buChar char="-"/>
              <a:defRPr sz="3200">
                <a:solidFill>
                  <a:srgbClr val="000000"/>
                </a:solidFill>
                <a:latin typeface="Helvetica Light"/>
                <a:ea typeface="Helvetica Light"/>
                <a:cs typeface="Helvetica Light"/>
                <a:sym typeface="Helvetica Light"/>
              </a:defRPr>
            </a:pPr>
            <a:r>
              <a:t>User-friendly APIs</a:t>
            </a:r>
          </a:p>
          <a:p>
            <a:pPr marL="553155" indent="-553155" algn="l" defTabSz="457200">
              <a:lnSpc>
                <a:spcPts val="8100"/>
              </a:lnSpc>
              <a:spcBef>
                <a:spcPts val="1200"/>
              </a:spcBef>
              <a:buClr>
                <a:srgbClr val="777775"/>
              </a:buClr>
              <a:buSzPct val="115000"/>
              <a:buChar char="-"/>
              <a:defRPr sz="3200">
                <a:solidFill>
                  <a:srgbClr val="000000"/>
                </a:solidFill>
                <a:latin typeface="Helvetica Light"/>
                <a:ea typeface="Helvetica Light"/>
                <a:cs typeface="Helvetica Light"/>
                <a:sym typeface="Helvetica Light"/>
              </a:defRPr>
            </a:pPr>
            <a:r>
              <a:t>Integration with Spark and its other components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 name="GraphX"/>
          <p:cNvSpPr txBox="1">
            <a:spLocks noGrp="1"/>
          </p:cNvSpPr>
          <p:nvPr>
            <p:ph type="title"/>
          </p:nvPr>
        </p:nvSpPr>
        <p:spPr>
          <a:prstGeom prst="rect">
            <a:avLst/>
          </a:prstGeom>
        </p:spPr>
        <p:txBody>
          <a:bodyPr/>
          <a:lstStyle/>
          <a:p>
            <a:r>
              <a:t>GraphX</a:t>
            </a:r>
          </a:p>
        </p:txBody>
      </p:sp>
      <p:sp>
        <p:nvSpPr>
          <p:cNvPr id="306" name="- GraphX is Spark's API for graphs and graph-parallel computation…"/>
          <p:cNvSpPr txBox="1"/>
          <p:nvPr/>
        </p:nvSpPr>
        <p:spPr>
          <a:xfrm>
            <a:off x="1120609" y="2581283"/>
            <a:ext cx="10763582" cy="554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solidFill>
                  <a:srgbClr val="000000"/>
                </a:solidFill>
                <a:latin typeface="Helvetica Neue"/>
                <a:ea typeface="Helvetica Neue"/>
                <a:cs typeface="Helvetica Neue"/>
                <a:sym typeface="Helvetica Neue"/>
              </a:defRPr>
            </a:pPr>
            <a:r>
              <a:t>- GraphX is Spark's API for graphs and graph-parallel computation</a:t>
            </a:r>
          </a:p>
          <a:p>
            <a:pPr algn="l">
              <a:defRPr>
                <a:solidFill>
                  <a:srgbClr val="000000"/>
                </a:solidFill>
                <a:latin typeface="Helvetica Neue"/>
                <a:ea typeface="Helvetica Neue"/>
                <a:cs typeface="Helvetica Neue"/>
                <a:sym typeface="Helvetica Neue"/>
              </a:defRPr>
            </a:pPr>
            <a:endParaRPr/>
          </a:p>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GraphX extends the RDD by introducing Graph abstraction: a directed multigraph with properties attached to each vertex and edge</a:t>
            </a:r>
          </a:p>
          <a:p>
            <a:pPr algn="l">
              <a:defRPr>
                <a:solidFill>
                  <a:srgbClr val="000000"/>
                </a:solidFill>
                <a:latin typeface="Helvetica Neue"/>
                <a:ea typeface="Helvetica Neue"/>
                <a:cs typeface="Helvetica Neue"/>
                <a:sym typeface="Helvetica Neue"/>
              </a:defRPr>
            </a:pPr>
            <a:endParaRPr/>
          </a:p>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GraphX supports various graph’s algorithms, such as various degree calculations, and Page Rank</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 name="Spark"/>
          <p:cNvSpPr txBox="1">
            <a:spLocks noGrp="1"/>
          </p:cNvSpPr>
          <p:nvPr>
            <p:ph type="title"/>
          </p:nvPr>
        </p:nvSpPr>
        <p:spPr>
          <a:prstGeom prst="rect">
            <a:avLst/>
          </a:prstGeom>
        </p:spPr>
        <p:txBody>
          <a:bodyPr/>
          <a:lstStyle/>
          <a:p>
            <a:r>
              <a:t>Spark</a:t>
            </a:r>
          </a:p>
        </p:txBody>
      </p:sp>
      <p:sp>
        <p:nvSpPr>
          <p:cNvPr id="309" name="Pros:…"/>
          <p:cNvSpPr txBox="1"/>
          <p:nvPr/>
        </p:nvSpPr>
        <p:spPr>
          <a:xfrm>
            <a:off x="1191279" y="2183739"/>
            <a:ext cx="10622242" cy="6884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b="1">
                <a:solidFill>
                  <a:srgbClr val="000000"/>
                </a:solidFill>
                <a:latin typeface="Helvetica Neue"/>
                <a:ea typeface="Helvetica Neue"/>
                <a:cs typeface="Helvetica Neue"/>
                <a:sym typeface="Helvetica Neue"/>
              </a:defRPr>
            </a:pPr>
            <a:r>
              <a:t>Pros:</a:t>
            </a:r>
          </a:p>
          <a:p>
            <a:pPr marL="392205" indent="-392205" algn="l">
              <a:buClr>
                <a:srgbClr val="777775"/>
              </a:buClr>
              <a:buSzPct val="115000"/>
              <a:buChar char="-"/>
              <a:defRPr sz="3200">
                <a:solidFill>
                  <a:srgbClr val="000000"/>
                </a:solidFill>
                <a:latin typeface="Helvetica Neue"/>
                <a:ea typeface="Helvetica Neue"/>
                <a:cs typeface="Helvetica Neue"/>
                <a:sym typeface="Helvetica Neue"/>
              </a:defRPr>
            </a:pPr>
            <a:r>
              <a:t>Works equally well with HDFS or many other file systems, or even cloud-based storage suitable for realtime processing and processing large data on the network</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Can be used for iterative execution </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Can be used for graph analysis</a:t>
            </a:r>
          </a:p>
          <a:p>
            <a:pPr marL="444500" indent="-444500" algn="l">
              <a:buClr>
                <a:srgbClr val="777775"/>
              </a:buClr>
              <a:buSzPct val="115000"/>
              <a:buChar char="-"/>
              <a:defRPr sz="3200">
                <a:solidFill>
                  <a:srgbClr val="000000"/>
                </a:solidFill>
                <a:latin typeface="Helvetica Neue"/>
                <a:ea typeface="Helvetica Neue"/>
                <a:cs typeface="Helvetica Neue"/>
                <a:sym typeface="Helvetica Neue"/>
              </a:defRPr>
            </a:pPr>
            <a:r>
              <a:t>Great for machine learning algorithms</a:t>
            </a:r>
          </a:p>
          <a:p>
            <a:pPr algn="l">
              <a:defRPr sz="3200" b="1">
                <a:solidFill>
                  <a:srgbClr val="000000"/>
                </a:solidFill>
                <a:latin typeface="Helvetica Neue"/>
                <a:ea typeface="Helvetica Neue"/>
                <a:cs typeface="Helvetica Neue"/>
                <a:sym typeface="Helvetica Neue"/>
              </a:defRPr>
            </a:pPr>
            <a:endParaRPr/>
          </a:p>
          <a:p>
            <a:pPr algn="l">
              <a:defRPr sz="3200" b="1">
                <a:solidFill>
                  <a:srgbClr val="000000"/>
                </a:solidFill>
                <a:latin typeface="Helvetica Neue"/>
                <a:ea typeface="Helvetica Neue"/>
                <a:cs typeface="Helvetica Neue"/>
                <a:sym typeface="Helvetica Neue"/>
              </a:defRPr>
            </a:pPr>
            <a:r>
              <a:t>Cons:</a:t>
            </a:r>
          </a:p>
          <a:p>
            <a:pPr marL="474133" indent="-474133" algn="l">
              <a:buClr>
                <a:srgbClr val="777775"/>
              </a:buClr>
              <a:buSzPct val="115000"/>
              <a:buChar char="-"/>
              <a:defRPr sz="3200">
                <a:solidFill>
                  <a:srgbClr val="000000"/>
                </a:solidFill>
                <a:latin typeface="Helvetica Neue"/>
                <a:ea typeface="Helvetica Neue"/>
                <a:cs typeface="Helvetica Neue"/>
                <a:sym typeface="Helvetica Neue"/>
              </a:defRPr>
            </a:pPr>
            <a:r>
              <a:t>The memory requirement for In-Memory processing is high and difficult to achieve using compute nodes made from commodity hardware</a:t>
            </a:r>
          </a:p>
          <a:p>
            <a:pPr marL="474133" indent="-474133" algn="l">
              <a:buClr>
                <a:srgbClr val="777775"/>
              </a:buClr>
              <a:buSzPct val="115000"/>
              <a:buChar char="-"/>
              <a:defRPr sz="3200">
                <a:solidFill>
                  <a:srgbClr val="000000"/>
                </a:solidFill>
                <a:latin typeface="Helvetica Neue"/>
                <a:ea typeface="Helvetica Neue"/>
                <a:cs typeface="Helvetica Neue"/>
                <a:sym typeface="Helvetica Neue"/>
              </a:defRPr>
            </a:pPr>
            <a:r>
              <a:t>Relative slow for working with small datasets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ort Introduction DasK"/>
          <p:cNvSpPr txBox="1">
            <a:spLocks noGrp="1"/>
          </p:cNvSpPr>
          <p:nvPr>
            <p:ph type="title"/>
          </p:nvPr>
        </p:nvSpPr>
        <p:spPr>
          <a:prstGeom prst="rect">
            <a:avLst/>
          </a:prstGeom>
        </p:spPr>
        <p:txBody>
          <a:bodyPr/>
          <a:lstStyle>
            <a:lvl1pPr>
              <a:defRPr sz="5700"/>
            </a:lvl1pPr>
          </a:lstStyle>
          <a:p>
            <a:r>
              <a:t>Short Introduction DasK </a:t>
            </a:r>
          </a:p>
        </p:txBody>
      </p:sp>
      <p:sp>
        <p:nvSpPr>
          <p:cNvPr id="312" name="Double-click to edit"/>
          <p:cNvSpPr txBox="1">
            <a:spLocks noGrp="1"/>
          </p:cNvSpPr>
          <p:nvPr>
            <p:ph type="body" sz="quarter" idx="1"/>
          </p:nvPr>
        </p:nvSpPr>
        <p:spPr>
          <a:prstGeom prst="rect">
            <a:avLst/>
          </a:prstGeom>
        </p:spPr>
        <p:txBody>
          <a:bodyPr/>
          <a:lstStyle/>
          <a:p>
            <a:endParaRPr/>
          </a:p>
        </p:txBody>
      </p:sp>
      <p:pic>
        <p:nvPicPr>
          <p:cNvPr id="313" name="africa-209309_640.jpg" descr="africa-209309_640.jpg"/>
          <p:cNvPicPr>
            <a:picLocks noChangeAspect="1"/>
          </p:cNvPicPr>
          <p:nvPr/>
        </p:nvPicPr>
        <p:blipFill>
          <a:blip r:embed="rId2"/>
          <a:stretch>
            <a:fillRect/>
          </a:stretch>
        </p:blipFill>
        <p:spPr>
          <a:xfrm>
            <a:off x="7170674" y="1483026"/>
            <a:ext cx="5109711" cy="6812948"/>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Dask"/>
          <p:cNvSpPr txBox="1">
            <a:spLocks noGrp="1"/>
          </p:cNvSpPr>
          <p:nvPr>
            <p:ph type="title"/>
          </p:nvPr>
        </p:nvSpPr>
        <p:spPr>
          <a:prstGeom prst="rect">
            <a:avLst/>
          </a:prstGeom>
        </p:spPr>
        <p:txBody>
          <a:bodyPr/>
          <a:lstStyle/>
          <a:p>
            <a:r>
              <a:t>Dask</a:t>
            </a:r>
          </a:p>
        </p:txBody>
      </p:sp>
      <p:sp>
        <p:nvSpPr>
          <p:cNvPr id="316" name="Dask is a flexible parallel computing library for analytics in Python. Dask emphasizes the following virtues:…"/>
          <p:cNvSpPr txBox="1"/>
          <p:nvPr/>
        </p:nvSpPr>
        <p:spPr>
          <a:xfrm>
            <a:off x="699340" y="2805543"/>
            <a:ext cx="11606120" cy="4142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500">
                <a:solidFill>
                  <a:srgbClr val="222222"/>
                </a:solidFill>
                <a:latin typeface="Arial"/>
                <a:ea typeface="Arial"/>
                <a:cs typeface="Arial"/>
                <a:sym typeface="Arial"/>
              </a:defRPr>
            </a:pPr>
            <a:r>
              <a:t>Dask is a flexible parallel computing library for analytics in Python. Dask emphasizes </a:t>
            </a:r>
            <a:r>
              <a:rPr u="sng">
                <a:hlinkClick r:id="rId3"/>
              </a:rPr>
              <a:t>the following virtues</a:t>
            </a:r>
            <a:r>
              <a:t>:</a:t>
            </a:r>
          </a:p>
          <a:p>
            <a:pPr algn="l" defTabSz="457200">
              <a:defRPr sz="2500">
                <a:solidFill>
                  <a:srgbClr val="222222"/>
                </a:solidFill>
                <a:latin typeface="Arial"/>
                <a:ea typeface="Arial"/>
                <a:cs typeface="Arial"/>
                <a:sym typeface="Arial"/>
              </a:defRPr>
            </a:pPr>
            <a:endParaRPr/>
          </a:p>
          <a:p>
            <a:pPr algn="l" defTabSz="457200">
              <a:defRPr sz="2500">
                <a:solidFill>
                  <a:srgbClr val="222222"/>
                </a:solidFill>
                <a:latin typeface="Arial"/>
                <a:ea typeface="Arial"/>
                <a:cs typeface="Arial"/>
                <a:sym typeface="Arial"/>
              </a:defRPr>
            </a:pPr>
            <a:r>
              <a:t>- </a:t>
            </a:r>
            <a:r>
              <a:rPr b="1"/>
              <a:t>Familiar</a:t>
            </a:r>
            <a:r>
              <a:t>: Provides parallelized NumPy array and Pandas DataFrame objects</a:t>
            </a:r>
          </a:p>
          <a:p>
            <a:pPr algn="l" defTabSz="457200">
              <a:defRPr sz="2500">
                <a:solidFill>
                  <a:srgbClr val="222222"/>
                </a:solidFill>
                <a:latin typeface="Arial"/>
                <a:ea typeface="Arial"/>
                <a:cs typeface="Arial"/>
                <a:sym typeface="Arial"/>
              </a:defRPr>
            </a:pPr>
            <a:r>
              <a:t>- </a:t>
            </a:r>
            <a:r>
              <a:rPr b="1"/>
              <a:t>Flexible</a:t>
            </a:r>
            <a:r>
              <a:t>: Provides a task scheduling interface</a:t>
            </a:r>
          </a:p>
          <a:p>
            <a:pPr algn="l" defTabSz="457200">
              <a:defRPr sz="2500">
                <a:solidFill>
                  <a:srgbClr val="222222"/>
                </a:solidFill>
                <a:latin typeface="Arial"/>
                <a:ea typeface="Arial"/>
                <a:cs typeface="Arial"/>
                <a:sym typeface="Arial"/>
              </a:defRPr>
            </a:pPr>
            <a:r>
              <a:t>- </a:t>
            </a:r>
            <a:r>
              <a:rPr b="1"/>
              <a:t>Native:</a:t>
            </a:r>
            <a:r>
              <a:t> Enables distributed computing in pure Python</a:t>
            </a:r>
          </a:p>
          <a:p>
            <a:pPr algn="l" defTabSz="457200">
              <a:defRPr sz="2500">
                <a:solidFill>
                  <a:srgbClr val="222222"/>
                </a:solidFill>
                <a:latin typeface="Arial"/>
                <a:ea typeface="Arial"/>
                <a:cs typeface="Arial"/>
                <a:sym typeface="Arial"/>
              </a:defRPr>
            </a:pPr>
            <a:r>
              <a:t>- </a:t>
            </a:r>
            <a:r>
              <a:rPr b="1"/>
              <a:t>Fast:</a:t>
            </a:r>
            <a:r>
              <a:t> Operates with low overhead, low latency, and minimal serialization necessary for fast numerical algorithms</a:t>
            </a:r>
          </a:p>
          <a:p>
            <a:pPr algn="l" defTabSz="457200">
              <a:defRPr sz="2500">
                <a:solidFill>
                  <a:srgbClr val="222222"/>
                </a:solidFill>
                <a:latin typeface="Arial"/>
                <a:ea typeface="Arial"/>
                <a:cs typeface="Arial"/>
                <a:sym typeface="Arial"/>
              </a:defRPr>
            </a:pPr>
            <a:r>
              <a:t>- </a:t>
            </a:r>
            <a:r>
              <a:rPr b="1"/>
              <a:t>Scales up and down:</a:t>
            </a:r>
            <a:r>
              <a:t> Runs resiliently on clusters with 1000s of cores, as well as on a laptop in a single process</a:t>
            </a:r>
          </a:p>
          <a:p>
            <a:pPr algn="l" defTabSz="457200">
              <a:defRPr sz="2500">
                <a:solidFill>
                  <a:srgbClr val="222222"/>
                </a:solidFill>
                <a:latin typeface="Arial"/>
                <a:ea typeface="Arial"/>
                <a:cs typeface="Arial"/>
                <a:sym typeface="Arial"/>
              </a:defRPr>
            </a:pPr>
            <a:r>
              <a:t>- </a:t>
            </a:r>
            <a:r>
              <a:rPr b="1"/>
              <a:t>Responsive:</a:t>
            </a:r>
            <a:r>
              <a:t> Designed with interactive computing in mind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 name="Hadoop History"/>
          <p:cNvSpPr txBox="1">
            <a:spLocks noGrp="1"/>
          </p:cNvSpPr>
          <p:nvPr>
            <p:ph type="title"/>
          </p:nvPr>
        </p:nvSpPr>
        <p:spPr>
          <a:prstGeom prst="rect">
            <a:avLst/>
          </a:prstGeom>
        </p:spPr>
        <p:txBody>
          <a:bodyPr/>
          <a:lstStyle/>
          <a:p>
            <a:r>
              <a:t>Hadoop History</a:t>
            </a:r>
          </a:p>
        </p:txBody>
      </p:sp>
      <p:pic>
        <p:nvPicPr>
          <p:cNvPr id="178" name="Screen Shot 2019-04-04 at 10.54.16 AM.png" descr="Screen Shot 2019-04-04 at 10.54.16 AM.png"/>
          <p:cNvPicPr>
            <a:picLocks noChangeAspect="1"/>
          </p:cNvPicPr>
          <p:nvPr/>
        </p:nvPicPr>
        <p:blipFill>
          <a:blip r:embed="rId2"/>
          <a:stretch>
            <a:fillRect/>
          </a:stretch>
        </p:blipFill>
        <p:spPr>
          <a:xfrm>
            <a:off x="6430664" y="2723146"/>
            <a:ext cx="5891641" cy="2158415"/>
          </a:xfrm>
          <a:prstGeom prst="rect">
            <a:avLst/>
          </a:prstGeom>
          <a:ln w="12700">
            <a:miter lim="400000"/>
          </a:ln>
        </p:spPr>
      </p:pic>
      <p:pic>
        <p:nvPicPr>
          <p:cNvPr id="179" name="Screen Shot 2019-04-04 at 10.53.45 AM.png" descr="Screen Shot 2019-04-04 at 10.53.45 AM.png"/>
          <p:cNvPicPr>
            <a:picLocks noChangeAspect="1"/>
          </p:cNvPicPr>
          <p:nvPr/>
        </p:nvPicPr>
        <p:blipFill>
          <a:blip r:embed="rId3"/>
          <a:stretch>
            <a:fillRect/>
          </a:stretch>
        </p:blipFill>
        <p:spPr>
          <a:xfrm>
            <a:off x="647200" y="2831817"/>
            <a:ext cx="6028568" cy="1941073"/>
          </a:xfrm>
          <a:prstGeom prst="rect">
            <a:avLst/>
          </a:prstGeom>
          <a:ln w="12700">
            <a:miter lim="400000"/>
          </a:ln>
        </p:spPr>
      </p:pic>
      <p:sp>
        <p:nvSpPr>
          <p:cNvPr id="180" name="2003"/>
          <p:cNvSpPr txBox="1"/>
          <p:nvPr/>
        </p:nvSpPr>
        <p:spPr>
          <a:xfrm>
            <a:off x="3165422" y="2603550"/>
            <a:ext cx="992125"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2003</a:t>
            </a:r>
          </a:p>
        </p:txBody>
      </p:sp>
      <p:sp>
        <p:nvSpPr>
          <p:cNvPr id="181" name="2004"/>
          <p:cNvSpPr txBox="1"/>
          <p:nvPr/>
        </p:nvSpPr>
        <p:spPr>
          <a:xfrm>
            <a:off x="9020123" y="2603550"/>
            <a:ext cx="992125"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2004</a:t>
            </a:r>
          </a:p>
        </p:txBody>
      </p:sp>
      <p:pic>
        <p:nvPicPr>
          <p:cNvPr id="182" name="Screen Shot 2019-04-04 at 10.59.08 AM.png" descr="Screen Shot 2019-04-04 at 10.59.08 AM.png"/>
          <p:cNvPicPr>
            <a:picLocks noChangeAspect="1"/>
          </p:cNvPicPr>
          <p:nvPr/>
        </p:nvPicPr>
        <p:blipFill>
          <a:blip r:embed="rId4"/>
          <a:stretch>
            <a:fillRect/>
          </a:stretch>
        </p:blipFill>
        <p:spPr>
          <a:xfrm>
            <a:off x="899086" y="4503780"/>
            <a:ext cx="11206628" cy="4721850"/>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0" name="Dask Objects"/>
          <p:cNvSpPr txBox="1">
            <a:spLocks noGrp="1"/>
          </p:cNvSpPr>
          <p:nvPr>
            <p:ph type="title"/>
          </p:nvPr>
        </p:nvSpPr>
        <p:spPr>
          <a:prstGeom prst="rect">
            <a:avLst/>
          </a:prstGeom>
        </p:spPr>
        <p:txBody>
          <a:bodyPr/>
          <a:lstStyle/>
          <a:p>
            <a:r>
              <a:t>Dask Objects</a:t>
            </a:r>
          </a:p>
        </p:txBody>
      </p:sp>
      <p:sp>
        <p:nvSpPr>
          <p:cNvPr id="321" name="Dask Array implements a subset of the NumPy ndarray interface using blocked algorithms, cutting up the large array into many small arrays. This lets Dask compute on arrays larger than memory using many cores. These blocked algorithms are coordinated usin"/>
          <p:cNvSpPr txBox="1"/>
          <p:nvPr/>
        </p:nvSpPr>
        <p:spPr>
          <a:xfrm>
            <a:off x="1210749" y="2340545"/>
            <a:ext cx="9559768" cy="599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55600" indent="-355600" algn="l" defTabSz="457200">
              <a:buClr>
                <a:srgbClr val="777775"/>
              </a:buClr>
              <a:buSzPct val="115000"/>
              <a:buChar char="-"/>
              <a:defRPr sz="2400">
                <a:solidFill>
                  <a:srgbClr val="404040"/>
                </a:solidFill>
                <a:latin typeface="Helvetica"/>
                <a:ea typeface="Helvetica"/>
                <a:cs typeface="Helvetica"/>
                <a:sym typeface="Helvetica"/>
              </a:defRPr>
            </a:pPr>
            <a:r>
              <a:rPr b="1"/>
              <a:t>Dask Array</a:t>
            </a:r>
            <a:r>
              <a:t> implements a subset of the NumPy ndarray interface using blocked algorithms,</a:t>
            </a:r>
            <a:r>
              <a:rPr b="1"/>
              <a:t> cutting up the large array into many small arrays</a:t>
            </a:r>
            <a:r>
              <a:t>. This lets Dask compute on arrays larger than memory using many cores. These blocked algorithms are coordinated using Dask graphs.</a:t>
            </a:r>
          </a:p>
          <a:p>
            <a:pPr algn="l" defTabSz="457200">
              <a:defRPr sz="2400">
                <a:solidFill>
                  <a:srgbClr val="404040"/>
                </a:solidFill>
                <a:latin typeface="Helvetica"/>
                <a:ea typeface="Helvetica"/>
                <a:cs typeface="Helvetica"/>
                <a:sym typeface="Helvetica"/>
              </a:defRPr>
            </a:pPr>
            <a:endParaRPr/>
          </a:p>
          <a:p>
            <a:pPr marL="355600" indent="-355600" algn="l" defTabSz="457200">
              <a:buClr>
                <a:srgbClr val="777775"/>
              </a:buClr>
              <a:buSzPct val="115000"/>
              <a:buChar char="-"/>
              <a:defRPr sz="2400">
                <a:solidFill>
                  <a:srgbClr val="404040"/>
                </a:solidFill>
                <a:latin typeface="Helvetica"/>
                <a:ea typeface="Helvetica"/>
                <a:cs typeface="Helvetica"/>
                <a:sym typeface="Helvetica"/>
              </a:defRPr>
            </a:pPr>
            <a:r>
              <a:rPr b="1"/>
              <a:t>Dask Bag </a:t>
            </a:r>
            <a:r>
              <a:t>parallelizes computations across a </a:t>
            </a:r>
            <a:r>
              <a:rPr b="1"/>
              <a:t>large collection of generic Python objects</a:t>
            </a:r>
            <a:r>
              <a:t>. It is particularly useful when dealing with large quantities of semi-structured data like JSON blobs or log files.</a:t>
            </a:r>
          </a:p>
          <a:p>
            <a:pPr marL="355600" indent="-355600" algn="l" defTabSz="457200">
              <a:buClr>
                <a:srgbClr val="777775"/>
              </a:buClr>
              <a:buSzPct val="115000"/>
              <a:buChar char="-"/>
              <a:defRPr sz="2400">
                <a:solidFill>
                  <a:srgbClr val="404040"/>
                </a:solidFill>
                <a:latin typeface="Helvetica"/>
                <a:ea typeface="Helvetica"/>
                <a:cs typeface="Helvetica"/>
                <a:sym typeface="Helvetica"/>
              </a:defRPr>
            </a:pPr>
            <a:endParaRPr/>
          </a:p>
          <a:p>
            <a:pPr marL="355600" indent="-355600" algn="l" defTabSz="457200">
              <a:buClr>
                <a:srgbClr val="777775"/>
              </a:buClr>
              <a:buSzPct val="115000"/>
              <a:buChar char="-"/>
              <a:defRPr sz="2400">
                <a:solidFill>
                  <a:srgbClr val="404040"/>
                </a:solidFill>
                <a:latin typeface="Helvetica"/>
                <a:ea typeface="Helvetica"/>
                <a:cs typeface="Helvetica"/>
                <a:sym typeface="Helvetica"/>
              </a:defRPr>
            </a:pPr>
            <a:r>
              <a:rPr b="1"/>
              <a:t>Dask DataFrame </a:t>
            </a:r>
            <a:r>
              <a:t>is a large parallel </a:t>
            </a:r>
            <a:r>
              <a:rPr b="1"/>
              <a:t>DataFrame composed of many smaller Pandas DataFrames</a:t>
            </a:r>
            <a:r>
              <a:t>, split along the index. These Pandas DataFrames may live on disk for larger-than-memory computing on a single machine, or on many different machines in a cluster. One Dask DataFrame operation triggers many operations on the constituent Pandas DataFrames.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ourse SuMMARY"/>
          <p:cNvSpPr txBox="1">
            <a:spLocks noGrp="1"/>
          </p:cNvSpPr>
          <p:nvPr>
            <p:ph type="title"/>
          </p:nvPr>
        </p:nvSpPr>
        <p:spPr>
          <a:prstGeom prst="rect">
            <a:avLst/>
          </a:prstGeom>
        </p:spPr>
        <p:txBody>
          <a:bodyPr/>
          <a:lstStyle/>
          <a:p>
            <a:r>
              <a:t>Course SuMMARY </a:t>
            </a:r>
          </a:p>
        </p:txBody>
      </p:sp>
      <p:sp>
        <p:nvSpPr>
          <p:cNvPr id="324" name="Double-click to edit"/>
          <p:cNvSpPr txBox="1">
            <a:spLocks noGrp="1"/>
          </p:cNvSpPr>
          <p:nvPr>
            <p:ph type="body" sz="quarter" idx="1"/>
          </p:nvPr>
        </p:nvSpPr>
        <p:spPr>
          <a:prstGeom prst="rect">
            <a:avLst/>
          </a:prstGeom>
        </p:spPr>
        <p:txBody>
          <a:bodyPr/>
          <a:lstStyle/>
          <a:p>
            <a:endParaRPr/>
          </a:p>
        </p:txBody>
      </p:sp>
      <p:pic>
        <p:nvPicPr>
          <p:cNvPr id="325" name="sheep-2784671_1280.jpg" descr="sheep-2784671_1280.jpg"/>
          <p:cNvPicPr>
            <a:picLocks noChangeAspect="1"/>
          </p:cNvPicPr>
          <p:nvPr/>
        </p:nvPicPr>
        <p:blipFill>
          <a:blip r:embed="rId2"/>
          <a:stretch>
            <a:fillRect/>
          </a:stretch>
        </p:blipFill>
        <p:spPr>
          <a:xfrm>
            <a:off x="6476816" y="2421761"/>
            <a:ext cx="6222458" cy="466684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 name="Looking Back:"/>
          <p:cNvSpPr txBox="1">
            <a:spLocks noGrp="1"/>
          </p:cNvSpPr>
          <p:nvPr>
            <p:ph type="title"/>
          </p:nvPr>
        </p:nvSpPr>
        <p:spPr>
          <a:prstGeom prst="rect">
            <a:avLst/>
          </a:prstGeom>
        </p:spPr>
        <p:txBody>
          <a:bodyPr/>
          <a:lstStyle/>
          <a:p>
            <a:r>
              <a:t>Looking Back:</a:t>
            </a:r>
          </a:p>
        </p:txBody>
      </p:sp>
      <p:sp>
        <p:nvSpPr>
          <p:cNvPr id="328" name="In this course we received practical experience on how to:…"/>
          <p:cNvSpPr txBox="1"/>
          <p:nvPr/>
        </p:nvSpPr>
        <p:spPr>
          <a:xfrm>
            <a:off x="795562" y="2387650"/>
            <a:ext cx="11413676" cy="500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solidFill>
                  <a:srgbClr val="000000"/>
                </a:solidFill>
                <a:latin typeface="Helvetica Neue"/>
                <a:ea typeface="Helvetica Neue"/>
                <a:cs typeface="Helvetica Neue"/>
                <a:sym typeface="Helvetica Neue"/>
              </a:defRPr>
            </a:pPr>
            <a:r>
              <a:t>In this course we received practical experience on how to:</a:t>
            </a:r>
          </a:p>
          <a:p>
            <a:pPr algn="l">
              <a:defRPr>
                <a:solidFill>
                  <a:srgbClr val="000000"/>
                </a:solidFill>
                <a:latin typeface="Helvetica Neue"/>
                <a:ea typeface="Helvetica Neue"/>
                <a:cs typeface="Helvetica Neue"/>
                <a:sym typeface="Helvetica Neue"/>
              </a:defRPr>
            </a:pPr>
            <a:r>
              <a:t>- Analyze real-world data with SQL</a:t>
            </a:r>
          </a:p>
          <a:p>
            <a:pPr algn="l">
              <a:defRPr>
                <a:solidFill>
                  <a:srgbClr val="000000"/>
                </a:solidFill>
                <a:latin typeface="Helvetica Neue"/>
                <a:ea typeface="Helvetica Neue"/>
                <a:cs typeface="Helvetica Neue"/>
                <a:sym typeface="Helvetica Neue"/>
              </a:defRPr>
            </a:pPr>
            <a:r>
              <a:t>- Work with graphs (even with massive graphs)</a:t>
            </a:r>
          </a:p>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Analyze large texts datasets, and convert unstructured text to structured data</a:t>
            </a:r>
          </a:p>
          <a:p>
            <a:pPr algn="l">
              <a:defRPr>
                <a:solidFill>
                  <a:srgbClr val="000000"/>
                </a:solidFill>
                <a:latin typeface="Helvetica Neue"/>
                <a:ea typeface="Helvetica Neue"/>
                <a:cs typeface="Helvetica Neue"/>
                <a:sym typeface="Helvetica Neue"/>
              </a:defRPr>
            </a:pPr>
            <a:r>
              <a:t>- Work with geolocation data and maps</a:t>
            </a:r>
          </a:p>
          <a:p>
            <a:pPr algn="l">
              <a:defRPr>
                <a:solidFill>
                  <a:srgbClr val="000000"/>
                </a:solidFill>
                <a:latin typeface="Helvetica Neue"/>
                <a:ea typeface="Helvetica Neue"/>
                <a:cs typeface="Helvetica Neue"/>
                <a:sym typeface="Helvetica Neue"/>
              </a:defRPr>
            </a:pPr>
            <a:r>
              <a:t>- Work with NoSQL (MongoDB, Hadoop, and Spark)</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 name="Record Linkage/Entity Matching"/>
          <p:cNvSpPr txBox="1">
            <a:spLocks noGrp="1"/>
          </p:cNvSpPr>
          <p:nvPr>
            <p:ph type="title"/>
          </p:nvPr>
        </p:nvSpPr>
        <p:spPr>
          <a:prstGeom prst="rect">
            <a:avLst/>
          </a:prstGeom>
        </p:spPr>
        <p:txBody>
          <a:bodyPr/>
          <a:lstStyle/>
          <a:p>
            <a:r>
              <a:t>Record Linkage/Entity Matching </a:t>
            </a:r>
          </a:p>
        </p:txBody>
      </p:sp>
      <p:sp>
        <p:nvSpPr>
          <p:cNvPr id="331" name="Entity matching is the task of finding records in a dataset that refer to the same entity across different datasets, or in the same dataset.…"/>
          <p:cNvSpPr txBox="1"/>
          <p:nvPr/>
        </p:nvSpPr>
        <p:spPr>
          <a:xfrm>
            <a:off x="657572" y="3180939"/>
            <a:ext cx="11689657" cy="6033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solidFill>
                  <a:srgbClr val="000000"/>
                </a:solidFill>
                <a:latin typeface="Helvetica Neue"/>
                <a:ea typeface="Helvetica Neue"/>
                <a:cs typeface="Helvetica Neue"/>
                <a:sym typeface="Helvetica Neue"/>
              </a:defRPr>
            </a:pPr>
            <a:r>
              <a:t>Entity matching is the task of finding records in a dataset that refer to the same entity across different datasets, or in the same dataset. </a:t>
            </a:r>
          </a:p>
          <a:p>
            <a:pPr algn="l">
              <a:defRPr sz="3300">
                <a:solidFill>
                  <a:srgbClr val="000000"/>
                </a:solidFill>
                <a:latin typeface="Helvetica Neue"/>
                <a:ea typeface="Helvetica Neue"/>
                <a:cs typeface="Helvetica Neue"/>
                <a:sym typeface="Helvetica Neue"/>
              </a:defRPr>
            </a:pPr>
            <a:endParaRPr/>
          </a:p>
          <a:p>
            <a:pPr algn="l">
              <a:defRPr sz="3300">
                <a:solidFill>
                  <a:srgbClr val="000000"/>
                </a:solidFill>
                <a:latin typeface="Helvetica Neue"/>
                <a:ea typeface="Helvetica Neue"/>
                <a:cs typeface="Helvetica Neue"/>
                <a:sym typeface="Helvetica Neue"/>
              </a:defRPr>
            </a:pPr>
            <a:r>
              <a:t>Some examples:</a:t>
            </a:r>
          </a:p>
          <a:p>
            <a:pPr marL="533400" indent="-533400" algn="l">
              <a:buClr>
                <a:srgbClr val="777775"/>
              </a:buClr>
              <a:buSzPct val="115000"/>
              <a:buChar char="-"/>
              <a:defRPr sz="3300">
                <a:solidFill>
                  <a:srgbClr val="000000"/>
                </a:solidFill>
                <a:latin typeface="Helvetica Neue"/>
                <a:ea typeface="Helvetica Neue"/>
                <a:cs typeface="Helvetica Neue"/>
                <a:sym typeface="Helvetica Neue"/>
              </a:defRPr>
            </a:pPr>
            <a:r>
              <a:t>Matching the same user profile in different social networks. For example, matching between a user’s Twitter and Facebook profiles.</a:t>
            </a:r>
          </a:p>
          <a:p>
            <a:pPr marL="533400" indent="-533400" algn="l">
              <a:buClr>
                <a:srgbClr val="777775"/>
              </a:buClr>
              <a:buSzPct val="115000"/>
              <a:buChar char="-"/>
              <a:defRPr sz="3300">
                <a:solidFill>
                  <a:srgbClr val="000000"/>
                </a:solidFill>
                <a:latin typeface="Helvetica Neue"/>
                <a:ea typeface="Helvetica Neue"/>
                <a:cs typeface="Helvetica Neue"/>
                <a:sym typeface="Helvetica Neue"/>
              </a:defRPr>
            </a:pPr>
            <a:endParaRPr/>
          </a:p>
          <a:p>
            <a:pPr marL="533400" indent="-533400" algn="l">
              <a:buClr>
                <a:srgbClr val="777775"/>
              </a:buClr>
              <a:buSzPct val="115000"/>
              <a:buChar char="-"/>
              <a:defRPr sz="3300">
                <a:solidFill>
                  <a:srgbClr val="000000"/>
                </a:solidFill>
                <a:latin typeface="Helvetica Neue"/>
                <a:ea typeface="Helvetica Neue"/>
                <a:cs typeface="Helvetica Neue"/>
                <a:sym typeface="Helvetica Neue"/>
              </a:defRPr>
            </a:pPr>
            <a:r>
              <a:t>Linking among different records of the same user. For example, finding all the papers written by the same author.</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 name="Challenges"/>
          <p:cNvSpPr txBox="1">
            <a:spLocks noGrp="1"/>
          </p:cNvSpPr>
          <p:nvPr>
            <p:ph type="title"/>
          </p:nvPr>
        </p:nvSpPr>
        <p:spPr>
          <a:prstGeom prst="rect">
            <a:avLst/>
          </a:prstGeom>
        </p:spPr>
        <p:txBody>
          <a:bodyPr/>
          <a:lstStyle/>
          <a:p>
            <a:r>
              <a:t>Challenges</a:t>
            </a:r>
          </a:p>
        </p:txBody>
      </p:sp>
      <p:sp>
        <p:nvSpPr>
          <p:cNvPr id="334" name="User’s names can be different…"/>
          <p:cNvSpPr txBox="1"/>
          <p:nvPr/>
        </p:nvSpPr>
        <p:spPr>
          <a:xfrm>
            <a:off x="876251" y="2328760"/>
            <a:ext cx="11252297" cy="1727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User’s names can be different</a:t>
            </a:r>
          </a:p>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User’s details can be different </a:t>
            </a:r>
          </a:p>
          <a:p>
            <a:pPr marL="533400" indent="-533400" algn="l">
              <a:buClr>
                <a:srgbClr val="777775"/>
              </a:buClr>
              <a:buSzPct val="115000"/>
              <a:buChar char="-"/>
              <a:defRPr>
                <a:solidFill>
                  <a:srgbClr val="000000"/>
                </a:solidFill>
                <a:latin typeface="Helvetica Neue"/>
                <a:ea typeface="Helvetica Neue"/>
                <a:cs typeface="Helvetica Neue"/>
                <a:sym typeface="Helvetica Neue"/>
              </a:defRPr>
            </a:pPr>
            <a:r>
              <a:t>Text and photos can be in different styles or formats</a:t>
            </a:r>
          </a:p>
        </p:txBody>
      </p:sp>
      <p:sp>
        <p:nvSpPr>
          <p:cNvPr id="335" name="Possible solution:…"/>
          <p:cNvSpPr txBox="1"/>
          <p:nvPr/>
        </p:nvSpPr>
        <p:spPr>
          <a:xfrm>
            <a:off x="876251" y="4476800"/>
            <a:ext cx="11252297" cy="22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1">
                <a:solidFill>
                  <a:srgbClr val="000000"/>
                </a:solidFill>
                <a:latin typeface="Helvetica Neue"/>
                <a:ea typeface="Helvetica Neue"/>
                <a:cs typeface="Helvetica Neue"/>
                <a:sym typeface="Helvetica Neue"/>
              </a:defRPr>
            </a:pPr>
            <a:r>
              <a:t>Possible solution:</a:t>
            </a:r>
          </a:p>
          <a:p>
            <a:pPr algn="l">
              <a:defRPr b="1">
                <a:solidFill>
                  <a:srgbClr val="000000"/>
                </a:solidFill>
                <a:latin typeface="Helvetica Neue"/>
                <a:ea typeface="Helvetica Neue"/>
                <a:cs typeface="Helvetica Neue"/>
                <a:sym typeface="Helvetica Neue"/>
              </a:defRPr>
            </a:pPr>
            <a:r>
              <a:t>- </a:t>
            </a:r>
            <a:r>
              <a:rPr b="0"/>
              <a:t>Developing a ML classifier which receives two profiles, and predicts the probability that both profiles are the same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 name="Crafting Features"/>
          <p:cNvSpPr txBox="1">
            <a:spLocks noGrp="1"/>
          </p:cNvSpPr>
          <p:nvPr>
            <p:ph type="title"/>
          </p:nvPr>
        </p:nvSpPr>
        <p:spPr>
          <a:prstGeom prst="rect">
            <a:avLst/>
          </a:prstGeom>
        </p:spPr>
        <p:txBody>
          <a:bodyPr/>
          <a:lstStyle/>
          <a:p>
            <a:r>
              <a:t>Crafting Features</a:t>
            </a:r>
          </a:p>
        </p:txBody>
      </p:sp>
      <p:sp>
        <p:nvSpPr>
          <p:cNvPr id="338" name="Network features:…"/>
          <p:cNvSpPr txBox="1"/>
          <p:nvPr/>
        </p:nvSpPr>
        <p:spPr>
          <a:xfrm>
            <a:off x="469832" y="2096705"/>
            <a:ext cx="11893659" cy="3974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rPr>
                <a:solidFill>
                  <a:srgbClr val="000000"/>
                </a:solidFill>
              </a:rPr>
              <a:t>Network features: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Creating friends’ networks of both profiles:</a:t>
            </a:r>
          </a:p>
          <a:p>
            <a:pPr marL="1422400" lvl="2" indent="-533400" algn="l">
              <a:buClr>
                <a:srgbClr val="777775"/>
              </a:buClr>
              <a:buSzPct val="115000"/>
              <a:buChar char="-"/>
              <a:defRPr>
                <a:latin typeface="Helvetica Neue"/>
                <a:ea typeface="Helvetica Neue"/>
                <a:cs typeface="Helvetica Neue"/>
                <a:sym typeface="Helvetica Neue"/>
              </a:defRPr>
            </a:pPr>
            <a:r>
              <a:rPr>
                <a:solidFill>
                  <a:srgbClr val="000000"/>
                </a:solidFill>
              </a:rPr>
              <a:t>Finding the </a:t>
            </a:r>
            <a:r>
              <a:rPr b="1">
                <a:solidFill>
                  <a:srgbClr val="000000"/>
                </a:solidFill>
              </a:rPr>
              <a:t>number of friends</a:t>
            </a:r>
            <a:r>
              <a:rPr>
                <a:solidFill>
                  <a:srgbClr val="000000"/>
                </a:solidFill>
              </a:rPr>
              <a:t> in each network</a:t>
            </a:r>
          </a:p>
          <a:p>
            <a:pPr marL="1422400" lvl="2" indent="-533400" algn="l">
              <a:buClr>
                <a:srgbClr val="777775"/>
              </a:buClr>
              <a:buSzPct val="115000"/>
              <a:buChar char="-"/>
              <a:defRPr>
                <a:latin typeface="Helvetica Neue"/>
                <a:ea typeface="Helvetica Neue"/>
                <a:cs typeface="Helvetica Neue"/>
                <a:sym typeface="Helvetica Neue"/>
              </a:defRPr>
            </a:pPr>
            <a:r>
              <a:rPr>
                <a:solidFill>
                  <a:srgbClr val="000000"/>
                </a:solidFill>
              </a:rPr>
              <a:t>Finding the number of</a:t>
            </a:r>
            <a:r>
              <a:rPr b="1">
                <a:solidFill>
                  <a:srgbClr val="000000"/>
                </a:solidFill>
              </a:rPr>
              <a:t> friends with similar names </a:t>
            </a:r>
            <a:r>
              <a:rPr>
                <a:solidFill>
                  <a:srgbClr val="000000"/>
                </a:solidFill>
              </a:rPr>
              <a:t>in both profiles</a:t>
            </a:r>
          </a:p>
          <a:p>
            <a:pPr marL="1422400" lvl="2" indent="-533400" algn="l">
              <a:buClr>
                <a:srgbClr val="777775"/>
              </a:buClr>
              <a:buSzPct val="115000"/>
              <a:buChar char="-"/>
              <a:defRPr>
                <a:latin typeface="Helvetica Neue"/>
                <a:ea typeface="Helvetica Neue"/>
                <a:cs typeface="Helvetica Neue"/>
                <a:sym typeface="Helvetica Neue"/>
              </a:defRPr>
            </a:pPr>
            <a:r>
              <a:rPr>
                <a:solidFill>
                  <a:srgbClr val="000000"/>
                </a:solidFill>
              </a:rPr>
              <a:t>Finding the number of </a:t>
            </a:r>
            <a:r>
              <a:rPr b="1">
                <a:solidFill>
                  <a:srgbClr val="000000"/>
                </a:solidFill>
              </a:rPr>
              <a:t>friends-friends with similar names</a:t>
            </a:r>
            <a:r>
              <a:rPr>
                <a:solidFill>
                  <a:srgbClr val="000000"/>
                </a:solidFill>
              </a:rPr>
              <a:t> in both profiles</a:t>
            </a:r>
          </a:p>
        </p:txBody>
      </p:sp>
      <p:pic>
        <p:nvPicPr>
          <p:cNvPr id="339" name="Image" descr="Image"/>
          <p:cNvPicPr>
            <a:picLocks noChangeAspect="1"/>
          </p:cNvPicPr>
          <p:nvPr/>
        </p:nvPicPr>
        <p:blipFill>
          <a:blip r:embed="rId2"/>
          <a:stretch>
            <a:fillRect/>
          </a:stretch>
        </p:blipFill>
        <p:spPr>
          <a:xfrm>
            <a:off x="8484464" y="5554173"/>
            <a:ext cx="3830671" cy="383067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1" name="Crafting Features"/>
          <p:cNvSpPr txBox="1">
            <a:spLocks noGrp="1"/>
          </p:cNvSpPr>
          <p:nvPr>
            <p:ph type="title"/>
          </p:nvPr>
        </p:nvSpPr>
        <p:spPr>
          <a:prstGeom prst="rect">
            <a:avLst/>
          </a:prstGeom>
        </p:spPr>
        <p:txBody>
          <a:bodyPr/>
          <a:lstStyle/>
          <a:p>
            <a:r>
              <a:t>Crafting Features</a:t>
            </a:r>
          </a:p>
        </p:txBody>
      </p:sp>
      <p:sp>
        <p:nvSpPr>
          <p:cNvPr id="342" name="Text features:…"/>
          <p:cNvSpPr txBox="1"/>
          <p:nvPr/>
        </p:nvSpPr>
        <p:spPr>
          <a:xfrm>
            <a:off x="555571" y="2282833"/>
            <a:ext cx="11893659" cy="614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rPr>
                <a:solidFill>
                  <a:srgbClr val="000000"/>
                </a:solidFill>
              </a:rPr>
              <a:t>Text features: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Collecting the texts created by each user</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Creating an </a:t>
            </a:r>
            <a:r>
              <a:rPr b="1">
                <a:solidFill>
                  <a:srgbClr val="000000"/>
                </a:solidFill>
              </a:rPr>
              <a:t>author recognition</a:t>
            </a:r>
            <a:r>
              <a:rPr>
                <a:solidFill>
                  <a:srgbClr val="000000"/>
                </a:solidFill>
              </a:rPr>
              <a:t> text classifier, which calculates the probability that both texts were written by the same person. This can be done using TF-IDF, n-grams, and word-embedding models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Finding the </a:t>
            </a:r>
            <a:r>
              <a:rPr b="1">
                <a:solidFill>
                  <a:srgbClr val="000000"/>
                </a:solidFill>
              </a:rPr>
              <a:t>“distance” between two users’ usernames, and profiles names</a:t>
            </a:r>
            <a:r>
              <a:rPr>
                <a:solidFill>
                  <a:srgbClr val="000000"/>
                </a:solidFill>
              </a:rPr>
              <a:t>. This can be done using string distance and phonetic algorithm, such </a:t>
            </a:r>
            <a:r>
              <a:rPr u="sng">
                <a:hlinkClick r:id="rId2"/>
              </a:rPr>
              <a:t>Levenshtein distance</a:t>
            </a:r>
            <a:r>
              <a:rPr>
                <a:solidFill>
                  <a:srgbClr val="000000"/>
                </a:solidFill>
              </a:rPr>
              <a:t> and </a:t>
            </a:r>
            <a:r>
              <a:rPr u="sng">
                <a:hlinkClick r:id="rId3"/>
              </a:rPr>
              <a:t>Soundex</a:t>
            </a:r>
            <a:r>
              <a:rPr>
                <a:solidFill>
                  <a:srgbClr val="000000"/>
                </a:solidFill>
              </a:rPr>
              <a:t>.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Crafting Features"/>
          <p:cNvSpPr txBox="1">
            <a:spLocks noGrp="1"/>
          </p:cNvSpPr>
          <p:nvPr>
            <p:ph type="title"/>
          </p:nvPr>
        </p:nvSpPr>
        <p:spPr>
          <a:prstGeom prst="rect">
            <a:avLst/>
          </a:prstGeom>
        </p:spPr>
        <p:txBody>
          <a:bodyPr/>
          <a:lstStyle/>
          <a:p>
            <a:r>
              <a:t>Crafting Features</a:t>
            </a:r>
          </a:p>
        </p:txBody>
      </p:sp>
      <p:sp>
        <p:nvSpPr>
          <p:cNvPr id="345" name="Location features:…"/>
          <p:cNvSpPr txBox="1"/>
          <p:nvPr/>
        </p:nvSpPr>
        <p:spPr>
          <a:xfrm>
            <a:off x="555571" y="2250939"/>
            <a:ext cx="11893658" cy="392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rPr>
                <a:solidFill>
                  <a:srgbClr val="000000"/>
                </a:solidFill>
              </a:rPr>
              <a:t>Location features: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We can collect users’ locations, such as birth location, current location, user affiliation. Then, we can calculate the distance between the locations mentioned in both profiles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We can also try to use friends’ location, and try to measure distances among friends</a:t>
            </a:r>
          </a:p>
        </p:txBody>
      </p:sp>
      <p:pic>
        <p:nvPicPr>
          <p:cNvPr id="346" name="world-1264062_640.jpg" descr="world-1264062_640.jpg"/>
          <p:cNvPicPr>
            <a:picLocks noChangeAspect="1"/>
          </p:cNvPicPr>
          <p:nvPr/>
        </p:nvPicPr>
        <p:blipFill>
          <a:blip r:embed="rId2"/>
          <a:stretch>
            <a:fillRect/>
          </a:stretch>
        </p:blipFill>
        <p:spPr>
          <a:xfrm>
            <a:off x="7813100" y="6106471"/>
            <a:ext cx="4581927" cy="304984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 name="Crafting Features"/>
          <p:cNvSpPr txBox="1">
            <a:spLocks noGrp="1"/>
          </p:cNvSpPr>
          <p:nvPr>
            <p:ph type="title"/>
          </p:nvPr>
        </p:nvSpPr>
        <p:spPr>
          <a:prstGeom prst="rect">
            <a:avLst/>
          </a:prstGeom>
        </p:spPr>
        <p:txBody>
          <a:bodyPr/>
          <a:lstStyle/>
          <a:p>
            <a:r>
              <a:t>Crafting Features</a:t>
            </a:r>
          </a:p>
        </p:txBody>
      </p:sp>
      <p:sp>
        <p:nvSpPr>
          <p:cNvPr id="349" name="Images Features:…"/>
          <p:cNvSpPr txBox="1"/>
          <p:nvPr/>
        </p:nvSpPr>
        <p:spPr>
          <a:xfrm>
            <a:off x="555571" y="2250939"/>
            <a:ext cx="11893658" cy="392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r>
              <a:rPr>
                <a:solidFill>
                  <a:srgbClr val="000000"/>
                </a:solidFill>
              </a:rPr>
              <a:t>Images Features: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If possible, we can extract faces from profile images, and perform image similarity among appearing faces.</a:t>
            </a:r>
          </a:p>
          <a:p>
            <a:pPr marL="977900" lvl="1" indent="-533400" algn="l">
              <a:buClr>
                <a:srgbClr val="777775"/>
              </a:buClr>
              <a:buSzPct val="115000"/>
              <a:buChar char="-"/>
              <a:defRPr>
                <a:latin typeface="Helvetica Neue"/>
                <a:ea typeface="Helvetica Neue"/>
                <a:cs typeface="Helvetica Neue"/>
                <a:sym typeface="Helvetica Neue"/>
              </a:defRPr>
            </a:pPr>
            <a:r>
              <a:rPr>
                <a:solidFill>
                  <a:srgbClr val="000000"/>
                </a:solidFill>
              </a:rPr>
              <a:t>We can also extract faces from all the users’ pictures and try to match similar faces among users’ friends</a:t>
            </a:r>
          </a:p>
        </p:txBody>
      </p:sp>
      <p:pic>
        <p:nvPicPr>
          <p:cNvPr id="350" name="social-media-550767_640.png" descr="social-media-550767_640.png"/>
          <p:cNvPicPr>
            <a:picLocks noChangeAspect="1"/>
          </p:cNvPicPr>
          <p:nvPr/>
        </p:nvPicPr>
        <p:blipFill>
          <a:blip r:embed="rId2"/>
          <a:stretch>
            <a:fillRect/>
          </a:stretch>
        </p:blipFill>
        <p:spPr>
          <a:xfrm>
            <a:off x="8965191" y="5848710"/>
            <a:ext cx="3635934" cy="3635934"/>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iStock-1138952715.jpg" descr="iStock-1138952715.jpg"/>
          <p:cNvPicPr>
            <a:picLocks noGrp="1" noChangeAspect="1"/>
          </p:cNvPicPr>
          <p:nvPr>
            <p:ph type="pic" idx="13"/>
          </p:nvPr>
        </p:nvPicPr>
        <p:blipFill>
          <a:blip r:embed="rId2"/>
          <a:srcRect l="12500" r="12500"/>
          <a:stretch>
            <a:fillRect/>
          </a:stretch>
        </p:blipFill>
        <p:spPr>
          <a:xfrm>
            <a:off x="0" y="0"/>
            <a:ext cx="13004800" cy="9753600"/>
          </a:xfrm>
          <a:prstGeom prst="rect">
            <a:avLst/>
          </a:prstGeom>
          <a:ln w="25400"/>
          <a:effectLst>
            <a:outerShdw blurRad="254000" dist="127000" dir="5400000" rotWithShape="0">
              <a:srgbClr val="000000">
                <a:alpha val="70000"/>
              </a:srgbClr>
            </a:outerShdw>
          </a:effectLst>
        </p:spPr>
      </p:pic>
      <p:sp>
        <p:nvSpPr>
          <p:cNvPr id="353" name="The End :)"/>
          <p:cNvSpPr txBox="1"/>
          <p:nvPr/>
        </p:nvSpPr>
        <p:spPr>
          <a:xfrm>
            <a:off x="2817495" y="4125660"/>
            <a:ext cx="7369811" cy="227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500">
                <a:solidFill>
                  <a:srgbClr val="FFFFFF"/>
                </a:solidFill>
              </a:defRPr>
            </a:lvl1pPr>
          </a:lstStyle>
          <a:p>
            <a:r>
              <a:t>The End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6" presetClass="entr" presetSubtype="8" fill="hold" grpId="1" nodeType="clickEffect">
                                  <p:stCondLst>
                                    <p:cond delay="0"/>
                                  </p:stCondLst>
                                  <p:iterate type="lt">
                                    <p:tmAbs val="0"/>
                                  </p:iterate>
                                  <p:childTnLst>
                                    <p:set>
                                      <p:cBhvr>
                                        <p:cTn id="6" fill="hold"/>
                                        <p:tgtEl>
                                          <p:spTgt spid="353"/>
                                        </p:tgtEl>
                                        <p:attrNameLst>
                                          <p:attrName>style.visibility</p:attrName>
                                        </p:attrNameLst>
                                      </p:cBhvr>
                                      <p:to>
                                        <p:strVal val="visible"/>
                                      </p:to>
                                    </p:set>
                                    <p:animEffect transition="in" filter="wipe(down)">
                                      <p:cBhvr>
                                        <p:cTn id="7" dur="580">
                                          <p:stCondLst>
                                            <p:cond delay="0"/>
                                          </p:stCondLst>
                                        </p:cTn>
                                        <p:tgtEl>
                                          <p:spTgt spid="353"/>
                                        </p:tgtEl>
                                      </p:cBhvr>
                                    </p:animEffect>
                                    <p:anim calcmode="lin" valueType="num">
                                      <p:cBhvr>
                                        <p:cTn id="8" dur="1822" fill="hold" tmFilter="0,0; 0.14,0.36; 0.43,0.73; 0.71,0.91; 1.0,1.0">
                                          <p:stCondLst>
                                            <p:cond delay="0"/>
                                          </p:stCondLst>
                                        </p:cTn>
                                        <p:tgtEl>
                                          <p:spTgt spid="353"/>
                                        </p:tgtEl>
                                        <p:attrNameLst>
                                          <p:attrName>ppt_x</p:attrName>
                                        </p:attrNameLst>
                                      </p:cBhvr>
                                      <p:tavLst>
                                        <p:tav tm="0">
                                          <p:val>
                                            <p:strVal val="#ppt_x-0.25"/>
                                          </p:val>
                                        </p:tav>
                                        <p:tav tm="100000">
                                          <p:val>
                                            <p:strVal val="#ppt_x"/>
                                          </p:val>
                                        </p:tav>
                                      </p:tavLst>
                                    </p:anim>
                                    <p:anim calcmode="lin" valueType="num">
                                      <p:cBhvr>
                                        <p:cTn id="9" dur="664" fill="hold" tmFilter="0.0,0.0; 0.25,0.07; 0.50,0.2; 0.75,0.467; 1.0,1.0">
                                          <p:stCondLst>
                                            <p:cond delay="0"/>
                                          </p:stCondLst>
                                        </p:cTn>
                                        <p:tgtEl>
                                          <p:spTgt spid="353"/>
                                        </p:tgtEl>
                                        <p:attrNameLst>
                                          <p:attrName>ppt_y</p:attrName>
                                        </p:attrNameLst>
                                      </p:cBhvr>
                                      <p:tavLst>
                                        <p:tav tm="0" fmla="#ppt_y-sin(pi*$)/3">
                                          <p:val>
                                            <p:fltVal val="0.5"/>
                                          </p:val>
                                        </p:tav>
                                        <p:tav tm="100000">
                                          <p:val>
                                            <p:fltVal val="1"/>
                                          </p:val>
                                        </p:tav>
                                      </p:tavLst>
                                    </p:anim>
                                    <p:anim calcmode="lin" valueType="num">
                                      <p:cBhvr>
                                        <p:cTn id="10" dur="664" fill="hold" tmFilter="0, 0; 0.125,0.2665; 0.25,0.4; 0.375,0.465; 0.5,0.5;  0.625,0.535; 0.75,0.6; 0.875,0.7335; 1,1">
                                          <p:stCondLst>
                                            <p:cond delay="664"/>
                                          </p:stCondLst>
                                        </p:cTn>
                                        <p:tgtEl>
                                          <p:spTgt spid="353"/>
                                        </p:tgtEl>
                                        <p:attrNameLst>
                                          <p:attrName>ppt_y</p:attrName>
                                        </p:attrNameLst>
                                      </p:cBhvr>
                                      <p:tavLst>
                                        <p:tav tm="0" fmla="#ppt_y-sin(pi*$)/9">
                                          <p:val>
                                            <p:fltVal val="0"/>
                                          </p:val>
                                        </p:tav>
                                        <p:tav tm="100000">
                                          <p:val>
                                            <p:fltVal val="1"/>
                                          </p:val>
                                        </p:tav>
                                      </p:tavLst>
                                    </p:anim>
                                    <p:anim calcmode="lin" valueType="num">
                                      <p:cBhvr>
                                        <p:cTn id="11" dur="332" fill="hold" tmFilter="0, 0; 0.125,0.2665; 0.25,0.4; 0.375,0.465; 0.5,0.5;  0.625,0.535; 0.75,0.6; 0.875,0.7335; 1,1">
                                          <p:stCondLst>
                                            <p:cond delay="1324"/>
                                          </p:stCondLst>
                                        </p:cTn>
                                        <p:tgtEl>
                                          <p:spTgt spid="353"/>
                                        </p:tgtEl>
                                        <p:attrNameLst>
                                          <p:attrName>ppt_y</p:attrName>
                                        </p:attrNameLst>
                                      </p:cBhvr>
                                      <p:tavLst>
                                        <p:tav tm="0" fmla="#ppt_y-sin(pi*$)/27">
                                          <p:val>
                                            <p:fltVal val="0"/>
                                          </p:val>
                                        </p:tav>
                                        <p:tav tm="100000">
                                          <p:val>
                                            <p:fltVal val="1"/>
                                          </p:val>
                                        </p:tav>
                                      </p:tavLst>
                                    </p:anim>
                                    <p:anim calcmode="lin" valueType="num">
                                      <p:cBhvr>
                                        <p:cTn id="12" dur="164" fill="hold" tmFilter="0, 0; 0.125,0.2665; 0.25,0.4; 0.375,0.465; 0.5,0.5;  0.625,0.535; 0.75,0.6; 0.875,0.7335; 1,1">
                                          <p:stCondLst>
                                            <p:cond delay="1656"/>
                                          </p:stCondLst>
                                        </p:cTn>
                                        <p:tgtEl>
                                          <p:spTgt spid="353"/>
                                        </p:tgtEl>
                                        <p:attrNameLst>
                                          <p:attrName>ppt_y</p:attrName>
                                        </p:attrNameLst>
                                      </p:cBhvr>
                                      <p:tavLst>
                                        <p:tav tm="0" fmla="#ppt_y-sin(pi*$)/81">
                                          <p:val>
                                            <p:fltVal val="0"/>
                                          </p:val>
                                        </p:tav>
                                        <p:tav tm="100000">
                                          <p:val>
                                            <p:fltVal val="1"/>
                                          </p:val>
                                        </p:tav>
                                      </p:tavLst>
                                    </p:anim>
                                    <p:animScale>
                                      <p:cBhvr>
                                        <p:cTn id="13" dur="26" fill="hold">
                                          <p:stCondLst>
                                            <p:cond delay="650"/>
                                          </p:stCondLst>
                                        </p:cTn>
                                        <p:tgtEl>
                                          <p:spTgt spid="353"/>
                                        </p:tgtEl>
                                      </p:cBhvr>
                                      <p:to x="100000" y="60000"/>
                                    </p:animScale>
                                    <p:animScale>
                                      <p:cBhvr>
                                        <p:cTn id="14" dur="166" decel="50000" fill="hold">
                                          <p:stCondLst>
                                            <p:cond delay="676"/>
                                          </p:stCondLst>
                                        </p:cTn>
                                        <p:tgtEl>
                                          <p:spTgt spid="353"/>
                                        </p:tgtEl>
                                      </p:cBhvr>
                                      <p:to x="100000" y="100000"/>
                                    </p:animScale>
                                    <p:animScale>
                                      <p:cBhvr>
                                        <p:cTn id="15" dur="26" decel="50000" fill="hold">
                                          <p:stCondLst>
                                            <p:cond delay="1312"/>
                                          </p:stCondLst>
                                        </p:cTn>
                                        <p:tgtEl>
                                          <p:spTgt spid="353"/>
                                        </p:tgtEl>
                                      </p:cBhvr>
                                      <p:to x="100000" y="80000"/>
                                    </p:animScale>
                                    <p:animScale>
                                      <p:cBhvr>
                                        <p:cTn id="16" dur="166" decel="50000" fill="hold">
                                          <p:stCondLst>
                                            <p:cond delay="1338"/>
                                          </p:stCondLst>
                                        </p:cTn>
                                        <p:tgtEl>
                                          <p:spTgt spid="353"/>
                                        </p:tgtEl>
                                      </p:cBhvr>
                                      <p:to x="100000" y="100000"/>
                                    </p:animScale>
                                    <p:animScale>
                                      <p:cBhvr>
                                        <p:cTn id="17" dur="26" decel="50000" fill="hold">
                                          <p:stCondLst>
                                            <p:cond delay="1642"/>
                                          </p:stCondLst>
                                        </p:cTn>
                                        <p:tgtEl>
                                          <p:spTgt spid="353"/>
                                        </p:tgtEl>
                                      </p:cBhvr>
                                      <p:to x="100000" y="90000"/>
                                    </p:animScale>
                                    <p:animScale>
                                      <p:cBhvr>
                                        <p:cTn id="18" dur="166" decel="50000" fill="hold">
                                          <p:stCondLst>
                                            <p:cond delay="1668"/>
                                          </p:stCondLst>
                                        </p:cTn>
                                        <p:tgtEl>
                                          <p:spTgt spid="353"/>
                                        </p:tgtEl>
                                      </p:cBhvr>
                                      <p:to x="100000" y="100000"/>
                                    </p:animScale>
                                    <p:animScale>
                                      <p:cBhvr>
                                        <p:cTn id="19" dur="26" decel="50000" fill="hold">
                                          <p:stCondLst>
                                            <p:cond delay="1808"/>
                                          </p:stCondLst>
                                        </p:cTn>
                                        <p:tgtEl>
                                          <p:spTgt spid="353"/>
                                        </p:tgtEl>
                                      </p:cBhvr>
                                      <p:to x="100000" y="95000"/>
                                    </p:animScale>
                                    <p:animScale>
                                      <p:cBhvr>
                                        <p:cTn id="20" dur="166" decel="50000" fill="hold">
                                          <p:stCondLst>
                                            <p:cond delay="1834"/>
                                          </p:stCondLst>
                                        </p:cTn>
                                        <p:tgtEl>
                                          <p:spTgt spid="3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Hadoop Architecture"/>
          <p:cNvSpPr txBox="1">
            <a:spLocks noGrp="1"/>
          </p:cNvSpPr>
          <p:nvPr>
            <p:ph type="title"/>
          </p:nvPr>
        </p:nvSpPr>
        <p:spPr>
          <a:prstGeom prst="rect">
            <a:avLst/>
          </a:prstGeom>
        </p:spPr>
        <p:txBody>
          <a:bodyPr/>
          <a:lstStyle/>
          <a:p>
            <a:r>
              <a:t>Hadoop Architecture</a:t>
            </a:r>
          </a:p>
        </p:txBody>
      </p:sp>
      <p:pic>
        <p:nvPicPr>
          <p:cNvPr id="185" name="Image" descr="Image"/>
          <p:cNvPicPr>
            <a:picLocks noChangeAspect="1"/>
          </p:cNvPicPr>
          <p:nvPr/>
        </p:nvPicPr>
        <p:blipFill>
          <a:blip r:embed="rId2"/>
          <a:srcRect r="2968" b="2826"/>
          <a:stretch>
            <a:fillRect/>
          </a:stretch>
        </p:blipFill>
        <p:spPr>
          <a:xfrm>
            <a:off x="2559050" y="2609850"/>
            <a:ext cx="7886700" cy="56769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files-1633406_640.jpg" descr="files-1633406_640.jpg"/>
          <p:cNvPicPr>
            <a:picLocks noGrp="1"/>
          </p:cNvPicPr>
          <p:nvPr>
            <p:ph type="pic" idx="13"/>
          </p:nvPr>
        </p:nvPicPr>
        <p:blipFill>
          <a:blip r:embed="rId2"/>
          <a:stretch>
            <a:fillRect/>
          </a:stretch>
        </p:blipFill>
        <p:spPr>
          <a:xfrm>
            <a:off x="6845300" y="1291041"/>
            <a:ext cx="5295900" cy="7175501"/>
          </a:xfrm>
          <a:prstGeom prst="rect">
            <a:avLst/>
          </a:prstGeom>
        </p:spPr>
      </p:pic>
      <p:sp>
        <p:nvSpPr>
          <p:cNvPr id="188" name="Hadoop Distributed File System (HDFS)"/>
          <p:cNvSpPr txBox="1">
            <a:spLocks noGrp="1"/>
          </p:cNvSpPr>
          <p:nvPr>
            <p:ph type="title"/>
          </p:nvPr>
        </p:nvSpPr>
        <p:spPr>
          <a:prstGeom prst="rect">
            <a:avLst/>
          </a:prstGeom>
        </p:spPr>
        <p:txBody>
          <a:bodyPr/>
          <a:lstStyle>
            <a:lvl1pPr>
              <a:defRPr sz="6000"/>
            </a:lvl1pPr>
          </a:lstStyle>
          <a:p>
            <a:r>
              <a:t>Hadoop Distributed File System (HDFS)</a:t>
            </a:r>
          </a:p>
        </p:txBody>
      </p:sp>
      <p:sp>
        <p:nvSpPr>
          <p:cNvPr id="189"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 name="Hadoop Distributed File System (HDFS)"/>
          <p:cNvSpPr txBox="1">
            <a:spLocks noGrp="1"/>
          </p:cNvSpPr>
          <p:nvPr>
            <p:ph type="title"/>
          </p:nvPr>
        </p:nvSpPr>
        <p:spPr>
          <a:prstGeom prst="rect">
            <a:avLst/>
          </a:prstGeom>
        </p:spPr>
        <p:txBody>
          <a:bodyPr/>
          <a:lstStyle/>
          <a:p>
            <a:r>
              <a:t>Hadoop Distributed File System (HDFS)</a:t>
            </a:r>
          </a:p>
        </p:txBody>
      </p:sp>
      <p:sp>
        <p:nvSpPr>
          <p:cNvPr id="192" name="Distributed and easy-to-expand file system…"/>
          <p:cNvSpPr txBox="1"/>
          <p:nvPr/>
        </p:nvSpPr>
        <p:spPr>
          <a:xfrm>
            <a:off x="1041399" y="3378481"/>
            <a:ext cx="10922001" cy="4495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Distributed and easy-to-expand file system</a:t>
            </a:r>
          </a:p>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The system is fault tolerant </a:t>
            </a:r>
          </a:p>
          <a:p>
            <a:pPr marL="444500" indent="-444500" algn="l">
              <a:buClr>
                <a:srgbClr val="777775"/>
              </a:buClr>
              <a:buSzPct val="115000"/>
              <a:buChar char="-"/>
              <a:defRPr>
                <a:solidFill>
                  <a:srgbClr val="000000"/>
                </a:solidFill>
                <a:latin typeface="Helvetica Neue"/>
                <a:ea typeface="Helvetica Neue"/>
                <a:cs typeface="Helvetica Neue"/>
                <a:sym typeface="Helvetica Neue"/>
              </a:defRPr>
            </a:pPr>
            <a:r>
              <a:t>Provides interfaces for application to be closer </a:t>
            </a:r>
          </a:p>
          <a:p>
            <a:pPr lvl="1" algn="l">
              <a:defRPr>
                <a:solidFill>
                  <a:srgbClr val="000000"/>
                </a:solidFill>
                <a:latin typeface="Helvetica Neue"/>
                <a:ea typeface="Helvetica Neue"/>
                <a:cs typeface="Helvetica Neue"/>
                <a:sym typeface="Helvetica Neue"/>
              </a:defRPr>
            </a:pPr>
            <a:r>
              <a:t>    to the data</a:t>
            </a:r>
          </a:p>
          <a:p>
            <a:pPr lvl="1" algn="l">
              <a:defRPr>
                <a:solidFill>
                  <a:srgbClr val="000000"/>
                </a:solidFill>
                <a:latin typeface="Helvetica Neue"/>
                <a:ea typeface="Helvetica Neue"/>
                <a:cs typeface="Helvetica Neue"/>
                <a:sym typeface="Helvetica Neue"/>
              </a:defRPr>
            </a:pPr>
            <a:r>
              <a:t>- Follows the principle “write once, read many”</a:t>
            </a:r>
          </a:p>
          <a:p>
            <a:pPr lvl="1" algn="l">
              <a:defRPr>
                <a:solidFill>
                  <a:srgbClr val="000000"/>
                </a:solidFill>
                <a:latin typeface="Helvetica Neue"/>
                <a:ea typeface="Helvetica Neue"/>
                <a:cs typeface="Helvetica Neue"/>
                <a:sym typeface="Helvetica Neue"/>
              </a:defRPr>
            </a:pPr>
            <a:r>
              <a:t>- The system has </a:t>
            </a:r>
            <a:r>
              <a:rPr b="1"/>
              <a:t>two main components</a:t>
            </a:r>
            <a:r>
              <a:t>:</a:t>
            </a:r>
          </a:p>
          <a:p>
            <a:pPr marL="1333500" lvl="2" indent="-444500" algn="l">
              <a:buClr>
                <a:srgbClr val="777775"/>
              </a:buClr>
              <a:buSzPct val="115000"/>
              <a:buChar char="-"/>
              <a:defRPr b="1">
                <a:solidFill>
                  <a:srgbClr val="000000"/>
                </a:solidFill>
                <a:latin typeface="Helvetica Neue"/>
                <a:ea typeface="Helvetica Neue"/>
                <a:cs typeface="Helvetica Neue"/>
                <a:sym typeface="Helvetica Neue"/>
              </a:defRPr>
            </a:pPr>
            <a:r>
              <a:t>NameNode</a:t>
            </a:r>
          </a:p>
          <a:p>
            <a:pPr marL="1333500" lvl="2" indent="-444500" algn="l">
              <a:buClr>
                <a:srgbClr val="777775"/>
              </a:buClr>
              <a:buSzPct val="115000"/>
              <a:buChar char="-"/>
              <a:defRPr b="1">
                <a:solidFill>
                  <a:srgbClr val="000000"/>
                </a:solidFill>
                <a:latin typeface="Helvetica Neue"/>
                <a:ea typeface="Helvetica Neue"/>
                <a:cs typeface="Helvetica Neue"/>
                <a:sym typeface="Helvetica Neue"/>
              </a:defRPr>
            </a:pPr>
            <a:r>
              <a:t>DataNode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 name="NameNode (The Master)"/>
          <p:cNvSpPr txBox="1">
            <a:spLocks noGrp="1"/>
          </p:cNvSpPr>
          <p:nvPr>
            <p:ph type="title"/>
          </p:nvPr>
        </p:nvSpPr>
        <p:spPr>
          <a:prstGeom prst="rect">
            <a:avLst/>
          </a:prstGeom>
        </p:spPr>
        <p:txBody>
          <a:bodyPr/>
          <a:lstStyle/>
          <a:p>
            <a:r>
              <a:t>NameNode (The Master)</a:t>
            </a:r>
          </a:p>
        </p:txBody>
      </p:sp>
      <p:sp>
        <p:nvSpPr>
          <p:cNvPr id="195" name="- The centerpiece component of the system. It maintains and manages metadata for the files, such as what are the blocks of each file, and where they are stored…"/>
          <p:cNvSpPr txBox="1"/>
          <p:nvPr/>
        </p:nvSpPr>
        <p:spPr>
          <a:xfrm>
            <a:off x="731862" y="2571750"/>
            <a:ext cx="11760350" cy="421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5000"/>
              </a:lnSpc>
              <a:defRPr sz="3000">
                <a:solidFill>
                  <a:srgbClr val="000000"/>
                </a:solidFill>
                <a:latin typeface="Helvetica"/>
                <a:ea typeface="Helvetica"/>
                <a:cs typeface="Helvetica"/>
                <a:sym typeface="Helvetica"/>
              </a:defRPr>
            </a:pPr>
            <a:endParaRPr/>
          </a:p>
          <a:p>
            <a:pPr algn="l" defTabSz="457200">
              <a:lnSpc>
                <a:spcPts val="5000"/>
              </a:lnSpc>
              <a:defRPr sz="3000">
                <a:solidFill>
                  <a:srgbClr val="464646"/>
                </a:solidFill>
                <a:latin typeface="Helvetica"/>
                <a:ea typeface="Helvetica"/>
                <a:cs typeface="Helvetica"/>
                <a:sym typeface="Helvetica"/>
              </a:defRPr>
            </a:pPr>
            <a:r>
              <a:t> - The centerpiece component of the system. It </a:t>
            </a:r>
            <a:r>
              <a:rPr b="1"/>
              <a:t>maintains and manages metadata for the files</a:t>
            </a:r>
            <a:r>
              <a:t>, such as what are the blocks of each file, and where they are stored</a:t>
            </a:r>
            <a:endParaRPr>
              <a:solidFill>
                <a:srgbClr val="000000"/>
              </a:solidFill>
            </a:endParaRPr>
          </a:p>
          <a:p>
            <a:pPr algn="l" defTabSz="457200">
              <a:lnSpc>
                <a:spcPts val="5000"/>
              </a:lnSpc>
              <a:defRPr sz="3000">
                <a:solidFill>
                  <a:srgbClr val="000000"/>
                </a:solidFill>
                <a:latin typeface="Helvetica"/>
                <a:ea typeface="Helvetica"/>
                <a:cs typeface="Helvetica"/>
                <a:sym typeface="Helvetica"/>
              </a:defRPr>
            </a:pPr>
            <a:endParaRPr>
              <a:solidFill>
                <a:srgbClr val="000000"/>
              </a:solidFill>
            </a:endParaRPr>
          </a:p>
          <a:p>
            <a:pPr algn="l" defTabSz="457200">
              <a:lnSpc>
                <a:spcPts val="5000"/>
              </a:lnSpc>
              <a:defRPr sz="3000">
                <a:solidFill>
                  <a:srgbClr val="464646"/>
                </a:solidFill>
                <a:latin typeface="Helvetica"/>
                <a:ea typeface="Helvetica"/>
                <a:cs typeface="Helvetica"/>
                <a:sym typeface="Helvetica"/>
              </a:defRPr>
            </a:pPr>
            <a:r>
              <a:rPr>
                <a:solidFill>
                  <a:srgbClr val="000000"/>
                </a:solidFill>
              </a:rPr>
              <a:t>- </a:t>
            </a:r>
            <a:r>
              <a:t>Usually it is a strong server with high RAM availability</a:t>
            </a:r>
            <a:endParaRPr>
              <a:solidFill>
                <a:srgbClr val="000000"/>
              </a:solidFill>
            </a:endParaRPr>
          </a:p>
          <a:p>
            <a:pPr algn="l" defTabSz="457200">
              <a:lnSpc>
                <a:spcPts val="5000"/>
              </a:lnSpc>
              <a:defRPr sz="3000">
                <a:solidFill>
                  <a:srgbClr val="000000"/>
                </a:solidFill>
                <a:latin typeface="Helvetica"/>
                <a:ea typeface="Helvetica"/>
                <a:cs typeface="Helvetica"/>
                <a:sym typeface="Helvetica"/>
              </a:defRPr>
            </a:pPr>
            <a:endParaRPr>
              <a:solidFill>
                <a:srgbClr val="000000"/>
              </a:solidFill>
            </a:endParaRPr>
          </a:p>
          <a:p>
            <a:pPr algn="l" defTabSz="457200">
              <a:lnSpc>
                <a:spcPts val="5000"/>
              </a:lnSpc>
              <a:defRPr sz="3000">
                <a:solidFill>
                  <a:srgbClr val="464646"/>
                </a:solidFill>
                <a:latin typeface="Helvetica"/>
                <a:ea typeface="Helvetica"/>
                <a:cs typeface="Helvetica"/>
                <a:sym typeface="Helvetica"/>
              </a:defRPr>
            </a:pPr>
            <a:r>
              <a:rPr>
                <a:solidFill>
                  <a:srgbClr val="000000"/>
                </a:solidFill>
              </a:rPr>
              <a:t>- </a:t>
            </a:r>
            <a:r>
              <a:t>Handles DataNode failures</a:t>
            </a:r>
            <a:endParaRPr>
              <a:solidFill>
                <a:srgbClr val="000000"/>
              </a:solidFill>
            </a:endParaRPr>
          </a:p>
        </p:txBody>
      </p:sp>
      <p:pic>
        <p:nvPicPr>
          <p:cNvPr id="196" name="Image" descr="Image"/>
          <p:cNvPicPr>
            <a:picLocks noChangeAspect="1"/>
          </p:cNvPicPr>
          <p:nvPr/>
        </p:nvPicPr>
        <p:blipFill>
          <a:blip r:embed="rId3"/>
          <a:stretch>
            <a:fillRect/>
          </a:stretch>
        </p:blipFill>
        <p:spPr>
          <a:xfrm>
            <a:off x="6906843" y="5963641"/>
            <a:ext cx="5507349" cy="332861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0" name="DataNode"/>
          <p:cNvSpPr txBox="1">
            <a:spLocks noGrp="1"/>
          </p:cNvSpPr>
          <p:nvPr>
            <p:ph type="title"/>
          </p:nvPr>
        </p:nvSpPr>
        <p:spPr>
          <a:prstGeom prst="rect">
            <a:avLst/>
          </a:prstGeom>
        </p:spPr>
        <p:txBody>
          <a:bodyPr/>
          <a:lstStyle/>
          <a:p>
            <a:r>
              <a:t>DataNode</a:t>
            </a:r>
          </a:p>
        </p:txBody>
      </p:sp>
      <p:sp>
        <p:nvSpPr>
          <p:cNvPr id="201" name="- Stores the file data…"/>
          <p:cNvSpPr txBox="1"/>
          <p:nvPr/>
        </p:nvSpPr>
        <p:spPr>
          <a:xfrm>
            <a:off x="382533" y="2632645"/>
            <a:ext cx="11970368" cy="501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5700"/>
              </a:lnSpc>
              <a:defRPr sz="3000">
                <a:solidFill>
                  <a:srgbClr val="000000"/>
                </a:solidFill>
                <a:latin typeface="Helvetica"/>
                <a:ea typeface="Helvetica"/>
                <a:cs typeface="Helvetica"/>
                <a:sym typeface="Helvetica"/>
              </a:defRPr>
            </a:pPr>
            <a:r>
              <a:t>- </a:t>
            </a:r>
            <a:r>
              <a:rPr sz="3600"/>
              <a:t>Stores the file data</a:t>
            </a:r>
          </a:p>
          <a:p>
            <a:pPr algn="l" defTabSz="457200">
              <a:lnSpc>
                <a:spcPts val="5700"/>
              </a:lnSpc>
              <a:defRPr>
                <a:solidFill>
                  <a:srgbClr val="000000"/>
                </a:solidFill>
                <a:latin typeface="Helvetica"/>
                <a:ea typeface="Helvetica"/>
                <a:cs typeface="Helvetica"/>
                <a:sym typeface="Helvetica"/>
              </a:defRPr>
            </a:pPr>
            <a:endParaRPr sz="3600"/>
          </a:p>
          <a:p>
            <a:pPr algn="l" defTabSz="457200">
              <a:lnSpc>
                <a:spcPts val="5700"/>
              </a:lnSpc>
              <a:defRPr>
                <a:solidFill>
                  <a:srgbClr val="000000"/>
                </a:solidFill>
                <a:latin typeface="Helvetica"/>
                <a:ea typeface="Helvetica"/>
                <a:cs typeface="Helvetica"/>
                <a:sym typeface="Helvetica"/>
              </a:defRPr>
            </a:pPr>
            <a:r>
              <a:t>- Can run on various underlining file systems (NTFS/ext4/…)</a:t>
            </a:r>
          </a:p>
          <a:p>
            <a:pPr marL="370416" indent="-370416" algn="l" defTabSz="457200">
              <a:lnSpc>
                <a:spcPts val="5700"/>
              </a:lnSpc>
              <a:buClr>
                <a:srgbClr val="777775"/>
              </a:buClr>
              <a:buSzPct val="115000"/>
              <a:buChar char="-"/>
              <a:defRPr>
                <a:solidFill>
                  <a:srgbClr val="000000"/>
                </a:solidFill>
                <a:latin typeface="Helvetica"/>
                <a:ea typeface="Helvetica"/>
                <a:cs typeface="Helvetica"/>
                <a:sym typeface="Helvetica"/>
              </a:defRPr>
            </a:pPr>
            <a:endParaRPr/>
          </a:p>
          <a:p>
            <a:pPr marL="370416" indent="-370416" algn="l" defTabSz="457200">
              <a:lnSpc>
                <a:spcPts val="5700"/>
              </a:lnSpc>
              <a:buClr>
                <a:srgbClr val="777775"/>
              </a:buClr>
              <a:buSzPct val="115000"/>
              <a:buChar char="-"/>
              <a:defRPr>
                <a:solidFill>
                  <a:srgbClr val="000000"/>
                </a:solidFill>
                <a:latin typeface="Helvetica"/>
                <a:ea typeface="Helvetica"/>
                <a:cs typeface="Helvetica"/>
                <a:sym typeface="Helvetica"/>
              </a:defRPr>
            </a:pPr>
            <a:r>
              <a:t>Responds to requests from the NameNode</a:t>
            </a:r>
          </a:p>
          <a:p>
            <a:pPr marL="370416" indent="-370416" algn="l" defTabSz="457200">
              <a:lnSpc>
                <a:spcPts val="5700"/>
              </a:lnSpc>
              <a:buClr>
                <a:srgbClr val="777775"/>
              </a:buClr>
              <a:buSzPct val="115000"/>
              <a:buChar char="-"/>
              <a:defRPr>
                <a:solidFill>
                  <a:srgbClr val="000000"/>
                </a:solidFill>
                <a:latin typeface="Helvetica"/>
                <a:ea typeface="Helvetica"/>
                <a:cs typeface="Helvetica"/>
                <a:sym typeface="Helvetica"/>
              </a:defRPr>
            </a:pPr>
            <a:endParaRPr/>
          </a:p>
          <a:p>
            <a:pPr marL="370416" indent="-370416" algn="l" defTabSz="457200">
              <a:lnSpc>
                <a:spcPts val="5700"/>
              </a:lnSpc>
              <a:buClr>
                <a:srgbClr val="777775"/>
              </a:buClr>
              <a:buSzPct val="115000"/>
              <a:buChar char="-"/>
              <a:defRPr>
                <a:solidFill>
                  <a:srgbClr val="000000"/>
                </a:solidFill>
                <a:latin typeface="Helvetica"/>
                <a:ea typeface="Helvetica"/>
                <a:cs typeface="Helvetica"/>
                <a:sym typeface="Helvetica"/>
              </a:defRPr>
            </a:pPr>
            <a:r>
              <a:t>DataNode instances talk to each other when they are replicating data</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TotalTime>
  <Words>2649</Words>
  <Application>Microsoft Macintosh PowerPoint</Application>
  <PresentationFormat>Custom</PresentationFormat>
  <Paragraphs>311</Paragraphs>
  <Slides>49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Helvetica</vt:lpstr>
      <vt:lpstr>Helvetica Light</vt:lpstr>
      <vt:lpstr>Helvetica Neue</vt:lpstr>
      <vt:lpstr>Helvetica Neue Bold Condensed</vt:lpstr>
      <vt:lpstr>Helvetica Neue Light</vt:lpstr>
      <vt:lpstr>Times Roman</vt:lpstr>
      <vt:lpstr>Verdana</vt:lpstr>
      <vt:lpstr>Blueprint</vt:lpstr>
      <vt:lpstr>The Art of Analyzing Big Data- The Data Scientist’s Toolbox - Lecture 10</vt:lpstr>
      <vt:lpstr>PowerPoint Presentation</vt:lpstr>
      <vt:lpstr>Apache Hadoop</vt:lpstr>
      <vt:lpstr>Hadoop History</vt:lpstr>
      <vt:lpstr>Hadoop Architecture</vt:lpstr>
      <vt:lpstr>Hadoop Distributed File System (HDFS)</vt:lpstr>
      <vt:lpstr>Hadoop Distributed File System (HDFS)</vt:lpstr>
      <vt:lpstr>NameNode (The Master)</vt:lpstr>
      <vt:lpstr>DataNode</vt:lpstr>
      <vt:lpstr>Block Placement Policy</vt:lpstr>
      <vt:lpstr>Data Replication</vt:lpstr>
      <vt:lpstr>Read Operation</vt:lpstr>
      <vt:lpstr>Write Operation</vt:lpstr>
      <vt:lpstr>HDFS - Shell (Samples)</vt:lpstr>
      <vt:lpstr>PowerPoint Presentation</vt:lpstr>
      <vt:lpstr>PowerPoint Presentation</vt:lpstr>
      <vt:lpstr>Map Reduce</vt:lpstr>
      <vt:lpstr>MapReduce - Motivation</vt:lpstr>
      <vt:lpstr>MapReduce Overview</vt:lpstr>
      <vt:lpstr>MapReduce Overview</vt:lpstr>
      <vt:lpstr>Word Count</vt:lpstr>
      <vt:lpstr>JobTracker/ TaskTracker</vt:lpstr>
      <vt:lpstr>ApACHE Hive</vt:lpstr>
      <vt:lpstr>Apache Hive</vt:lpstr>
      <vt:lpstr>Finding the Most Popular Book</vt:lpstr>
      <vt:lpstr>Finding the Most Popular Book</vt:lpstr>
      <vt:lpstr>Finding the Most Popular Book</vt:lpstr>
      <vt:lpstr>Hadoop Pros/Cons</vt:lpstr>
      <vt:lpstr>SPARK</vt:lpstr>
      <vt:lpstr>Apache Spark</vt:lpstr>
      <vt:lpstr>RDD</vt:lpstr>
      <vt:lpstr>Spark DataFrame</vt:lpstr>
      <vt:lpstr>Spark Streaming</vt:lpstr>
      <vt:lpstr>MLlib</vt:lpstr>
      <vt:lpstr>MLlib</vt:lpstr>
      <vt:lpstr>GraphX</vt:lpstr>
      <vt:lpstr>Spark</vt:lpstr>
      <vt:lpstr>Short Introduction DasK </vt:lpstr>
      <vt:lpstr>Dask</vt:lpstr>
      <vt:lpstr>Dask Objects</vt:lpstr>
      <vt:lpstr>Course SuMMARY </vt:lpstr>
      <vt:lpstr>Looking Back:</vt:lpstr>
      <vt:lpstr>Record Linkage/Entity Matching </vt:lpstr>
      <vt:lpstr>Challenges</vt:lpstr>
      <vt:lpstr>Crafting Features</vt:lpstr>
      <vt:lpstr>Crafting Features</vt:lpstr>
      <vt:lpstr>Crafting Features</vt:lpstr>
      <vt:lpstr>Crafting Features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Analyzing Big Data- The Data Scientist’s Toolbox - Lecture 10</dc:title>
  <cp:lastModifiedBy>Microsoft Office User</cp:lastModifiedBy>
  <cp:revision>2</cp:revision>
  <dcterms:modified xsi:type="dcterms:W3CDTF">2020-06-09T11:22:49Z</dcterms:modified>
</cp:coreProperties>
</file>